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24" roundtripDataSignature="AMtx7mhyzcZn0TXGIhfJC444XIuG2c9j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432E52-FF12-4909-8F17-97237328CD46}">
  <a:tblStyle styleId="{72432E52-FF12-4909-8F17-97237328CD4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F79F08B-09F6-42E6-A29C-E2AC766F6206}"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24" Type="http://customschemas.google.com/relationships/presentationmetadata" Target="metadata"/><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Michelle</a:t>
            </a:r>
            <a:endParaRPr/>
          </a:p>
        </p:txBody>
      </p:sp>
      <p:sp>
        <p:nvSpPr>
          <p:cNvPr id="56" name="Google Shape;5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6771d7c96e_0_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16771d7c96e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6771d7c96e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52" name="Google Shape;152;g16771d7c96e_0_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6771d7c96e_0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g16771d7c96e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6771d7c96e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The half flux diameter or HFD is a definition used by astronomers to define the star size in an astronomical image. Mainly due to the seeing, stars are not imaged as a dot but spread out like a Gaussian shape.</a:t>
            </a:r>
            <a:endParaRPr/>
          </a:p>
          <a:p>
            <a:pPr indent="0" lvl="0" marL="0" rtl="0" algn="l">
              <a:lnSpc>
                <a:spcPct val="100000"/>
              </a:lnSpc>
              <a:spcBef>
                <a:spcPts val="0"/>
              </a:spcBef>
              <a:spcAft>
                <a:spcPts val="0"/>
              </a:spcAft>
              <a:buClr>
                <a:schemeClr val="dk1"/>
              </a:buClr>
              <a:buSzPts val="1100"/>
              <a:buFont typeface="Calibri"/>
              <a:buNone/>
            </a:pPr>
            <a:r>
              <a:t/>
            </a:r>
            <a:endParaRPr/>
          </a:p>
          <a:p>
            <a:pPr indent="0" lvl="0" marL="0" rtl="0" algn="l">
              <a:lnSpc>
                <a:spcPct val="100000"/>
              </a:lnSpc>
              <a:spcBef>
                <a:spcPts val="0"/>
              </a:spcBef>
              <a:spcAft>
                <a:spcPts val="0"/>
              </a:spcAft>
              <a:buClr>
                <a:schemeClr val="dk1"/>
              </a:buClr>
              <a:buSzPts val="1100"/>
              <a:buFont typeface="Calibri"/>
              <a:buNone/>
            </a:pPr>
            <a:r>
              <a:rPr lang="en-US"/>
              <a:t>In a distribution, full width at half maximum (FWHM) is the difference between the two values of the independent variable at which the dependent variable is equal to half of its maximum value. In other words, it is the width of a spectrum curve measured between those points on the y-axis which are half the maximum amplitude. Half width at half maximum (HWHM) is half of the FWHM if the function is symmetric. The term full duration at half maximum (FDHM) is preferred when the independent variable is time.</a:t>
            </a:r>
            <a:endParaRPr/>
          </a:p>
        </p:txBody>
      </p:sp>
      <p:sp>
        <p:nvSpPr>
          <p:cNvPr id="168" name="Google Shape;168;g16771d7c96e_0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6771d7c96e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g16771d7c96e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6771d7c96e_0_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g16771d7c96e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Michelle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6771d7c96e_0_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g16771d7c96e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6771d7c96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Kyle</a:t>
            </a:r>
            <a:endParaRPr/>
          </a:p>
        </p:txBody>
      </p:sp>
      <p:sp>
        <p:nvSpPr>
          <p:cNvPr id="63" name="Google Shape;63;g16771d7c96e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Eric</a:t>
            </a:r>
            <a:endParaRPr/>
          </a:p>
        </p:txBody>
      </p:sp>
      <p:sp>
        <p:nvSpPr>
          <p:cNvPr id="70" name="Google Shape;7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6771d7c96e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86" name="Google Shape;86;g16771d7c96e_1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94" name="Google Shape;9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6771d7c96e_0_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g16771d7c96e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6771d7c96e_0_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g16771d7c96e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6771d7c96e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28" name="Google Shape;128;g16771d7c96e_0_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11"/>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1"/>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1" name="Google Shape;21;p11"/>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2"/>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2"/>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5" name="Google Shape;25;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13"/>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0" name="Google Shape;30;p13"/>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1" name="Google Shape;31;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13"/>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4"/>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0" name="Shape 40"/>
        <p:cNvGrpSpPr/>
        <p:nvPr/>
      </p:nvGrpSpPr>
      <p:grpSpPr>
        <a:xfrm>
          <a:off x="0" y="0"/>
          <a:ext cx="0" cy="0"/>
          <a:chOff x="0" y="0"/>
          <a:chExt cx="0" cy="0"/>
        </a:xfrm>
      </p:grpSpPr>
      <p:sp>
        <p:nvSpPr>
          <p:cNvPr id="41" name="Google Shape;41;p15"/>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5"/>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b="1" sz="28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3" name="Google Shape;43;p15"/>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4" name="Google Shape;44;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16"/>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1800"/>
              <a:buFont typeface="Arial"/>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6"/>
          <p:cNvSpPr/>
          <p:nvPr>
            <p:ph idx="2" type="pic"/>
          </p:nvPr>
        </p:nvSpPr>
        <p:spPr>
          <a:xfrm>
            <a:off x="3200400" y="1196430"/>
            <a:ext cx="5486400" cy="4850287"/>
          </a:xfrm>
          <a:prstGeom prst="rect">
            <a:avLst/>
          </a:prstGeom>
          <a:noFill/>
          <a:ln>
            <a:noFill/>
          </a:ln>
        </p:spPr>
      </p:sp>
      <p:sp>
        <p:nvSpPr>
          <p:cNvPr id="50" name="Google Shape;50;p16"/>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1" name="Google Shape;51;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jpg"/><Relationship Id="rId4" Type="http://schemas.openxmlformats.org/officeDocument/2006/relationships/image" Target="../media/image18.jpg"/><Relationship Id="rId5" Type="http://schemas.openxmlformats.org/officeDocument/2006/relationships/image" Target="../media/image27.jpg"/><Relationship Id="rId6"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github.com/carsten0x51h/focus_finder" TargetMode="External"/><Relationship Id="rId4" Type="http://schemas.openxmlformats.org/officeDocument/2006/relationships/hyperlink" Target="https://en.wikipedia.org/wiki/Levenberg%E2%80%93Marquardt_algorithm" TargetMode="External"/><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5.png"/><Relationship Id="rId10" Type="http://schemas.openxmlformats.org/officeDocument/2006/relationships/image" Target="../media/image24.png"/><Relationship Id="rId9" Type="http://schemas.openxmlformats.org/officeDocument/2006/relationships/image" Target="../media/image28.png"/><Relationship Id="rId5" Type="http://schemas.openxmlformats.org/officeDocument/2006/relationships/image" Target="../media/image23.png"/><Relationship Id="rId6" Type="http://schemas.openxmlformats.org/officeDocument/2006/relationships/image" Target="../media/image19.png"/><Relationship Id="rId7" Type="http://schemas.openxmlformats.org/officeDocument/2006/relationships/image" Target="../media/image29.png"/><Relationship Id="rId8"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20.jpg"/><Relationship Id="rId5" Type="http://schemas.openxmlformats.org/officeDocument/2006/relationships/image" Target="../media/image3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2"/>
          <p:cNvSpPr txBox="1"/>
          <p:nvPr>
            <p:ph type="ctrTitle"/>
          </p:nvPr>
        </p:nvSpPr>
        <p:spPr>
          <a:xfrm>
            <a:off x="1870350" y="4317400"/>
            <a:ext cx="7071600" cy="2067900"/>
          </a:xfrm>
          <a:prstGeom prst="rect">
            <a:avLst/>
          </a:prstGeom>
          <a:noFill/>
          <a:ln>
            <a:noFill/>
          </a:ln>
        </p:spPr>
        <p:txBody>
          <a:bodyPr anchorCtr="0" anchor="ctr" bIns="45700" lIns="91425" spcFirstLastPara="1" rIns="91425" wrap="square" tIns="45700">
            <a:normAutofit fontScale="90000"/>
          </a:bodyPr>
          <a:lstStyle/>
          <a:p>
            <a:pPr indent="0" lvl="0" marL="0" rtl="0" algn="r">
              <a:spcBef>
                <a:spcPts val="0"/>
              </a:spcBef>
              <a:spcAft>
                <a:spcPts val="0"/>
              </a:spcAft>
              <a:buClr>
                <a:schemeClr val="lt1"/>
              </a:buClr>
              <a:buSzPct val="111111"/>
              <a:buFont typeface="Arial"/>
              <a:buNone/>
            </a:pPr>
            <a:r>
              <a:rPr lang="en-US"/>
              <a:t>Team 6: Telescope Autofocuser</a:t>
            </a:r>
            <a:endParaRPr/>
          </a:p>
          <a:p>
            <a:pPr indent="0" lvl="0" marL="0" rtl="0" algn="r">
              <a:spcBef>
                <a:spcPts val="0"/>
              </a:spcBef>
              <a:spcAft>
                <a:spcPts val="0"/>
              </a:spcAft>
              <a:buClr>
                <a:schemeClr val="lt1"/>
              </a:buClr>
              <a:buSzPct val="162932"/>
              <a:buFont typeface="Arial"/>
              <a:buNone/>
            </a:pPr>
            <a:r>
              <a:rPr lang="en-US"/>
              <a:t>Bi-Weekly Update 4</a:t>
            </a:r>
            <a:br>
              <a:rPr lang="en-US"/>
            </a:br>
            <a:r>
              <a:rPr lang="en-US" sz="2455"/>
              <a:t>Albin Myscich</a:t>
            </a:r>
            <a:endParaRPr sz="2455"/>
          </a:p>
          <a:p>
            <a:pPr indent="0" lvl="0" marL="0" rtl="0" algn="r">
              <a:spcBef>
                <a:spcPts val="0"/>
              </a:spcBef>
              <a:spcAft>
                <a:spcPts val="0"/>
              </a:spcAft>
              <a:buClr>
                <a:schemeClr val="lt1"/>
              </a:buClr>
              <a:buSzPct val="162932"/>
              <a:buFont typeface="Arial"/>
              <a:buNone/>
            </a:pPr>
            <a:r>
              <a:rPr lang="en-US" sz="2455"/>
              <a:t>Alonna Too-Chiobi</a:t>
            </a:r>
            <a:endParaRPr sz="2455"/>
          </a:p>
          <a:p>
            <a:pPr indent="0" lvl="0" marL="0" rtl="0" algn="r">
              <a:spcBef>
                <a:spcPts val="0"/>
              </a:spcBef>
              <a:spcAft>
                <a:spcPts val="0"/>
              </a:spcAft>
              <a:buClr>
                <a:schemeClr val="lt1"/>
              </a:buClr>
              <a:buSzPct val="162932"/>
              <a:buFont typeface="Arial"/>
              <a:buNone/>
            </a:pPr>
            <a:r>
              <a:rPr lang="en-US" sz="2455"/>
              <a:t>Camille Watson</a:t>
            </a:r>
            <a:endParaRPr sz="2455"/>
          </a:p>
          <a:p>
            <a:pPr indent="0" lvl="0" marL="0" rtl="0" algn="r">
              <a:spcBef>
                <a:spcPts val="0"/>
              </a:spcBef>
              <a:spcAft>
                <a:spcPts val="0"/>
              </a:spcAft>
              <a:buClr>
                <a:schemeClr val="lt1"/>
              </a:buClr>
              <a:buSzPct val="162932"/>
              <a:buFont typeface="Arial"/>
              <a:buNone/>
            </a:pPr>
            <a:r>
              <a:rPr lang="en-US" sz="2455"/>
              <a:t>Joseph Basdeo</a:t>
            </a:r>
            <a:endParaRPr sz="2455"/>
          </a:p>
          <a:p>
            <a:pPr indent="0" lvl="0" marL="0" rtl="0" algn="r">
              <a:spcBef>
                <a:spcPts val="0"/>
              </a:spcBef>
              <a:spcAft>
                <a:spcPts val="0"/>
              </a:spcAft>
              <a:buClr>
                <a:schemeClr val="lt1"/>
              </a:buClr>
              <a:buSzPct val="162932"/>
              <a:buFont typeface="Arial"/>
              <a:buNone/>
            </a:pPr>
            <a:r>
              <a:t/>
            </a:r>
            <a:endParaRPr sz="2455"/>
          </a:p>
          <a:p>
            <a:pPr indent="0" lvl="0" marL="0" rtl="0" algn="r">
              <a:spcBef>
                <a:spcPts val="0"/>
              </a:spcBef>
              <a:spcAft>
                <a:spcPts val="0"/>
              </a:spcAft>
              <a:buClr>
                <a:schemeClr val="lt1"/>
              </a:buClr>
              <a:buSzPct val="162932"/>
              <a:buFont typeface="Arial"/>
              <a:buNone/>
            </a:pPr>
            <a:r>
              <a:rPr lang="en-US" sz="2455"/>
              <a:t>Sponsor: Dr. Kevin Nowka</a:t>
            </a:r>
            <a:endParaRPr sz="2455"/>
          </a:p>
          <a:p>
            <a:pPr indent="0" lvl="0" marL="0" rtl="0" algn="r">
              <a:lnSpc>
                <a:spcPct val="100000"/>
              </a:lnSpc>
              <a:spcBef>
                <a:spcPts val="0"/>
              </a:spcBef>
              <a:spcAft>
                <a:spcPts val="0"/>
              </a:spcAft>
              <a:buClr>
                <a:schemeClr val="lt1"/>
              </a:buClr>
              <a:buSzPct val="162932"/>
              <a:buFont typeface="Arial"/>
              <a:buNone/>
            </a:pPr>
            <a:r>
              <a:rPr lang="en-US" sz="2455"/>
              <a:t>TA: Max Lesser</a:t>
            </a:r>
            <a:br>
              <a:rPr lang="en-US" sz="2455"/>
            </a:br>
            <a:br>
              <a:rPr lang="en-US" sz="2455"/>
            </a:br>
            <a:endParaRPr sz="2455"/>
          </a:p>
        </p:txBody>
      </p:sp>
      <p:sp>
        <p:nvSpPr>
          <p:cNvPr id="59" name="Google Shape;59;p2"/>
          <p:cNvSpPr/>
          <p:nvPr/>
        </p:nvSpPr>
        <p:spPr>
          <a:xfrm>
            <a:off x="0" y="0"/>
            <a:ext cx="6111300" cy="6111300"/>
          </a:xfrm>
          <a:prstGeom prst="diagStripe">
            <a:avLst>
              <a:gd fmla="val 28990" name="adj"/>
            </a:avLst>
          </a:prstGeom>
          <a:blipFill rotWithShape="1">
            <a:blip r:embed="rId3">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DLCOE_logo_HWHT.png" id="60" name="Google Shape;60;p2"/>
          <p:cNvPicPr preferRelativeResize="0"/>
          <p:nvPr/>
        </p:nvPicPr>
        <p:blipFill rotWithShape="1">
          <a:blip r:embed="rId4">
            <a:alphaModFix/>
          </a:blip>
          <a:srcRect b="0" l="0" r="0" t="0"/>
          <a:stretch/>
        </p:blipFill>
        <p:spPr>
          <a:xfrm>
            <a:off x="5344000" y="1105318"/>
            <a:ext cx="3114199" cy="5257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16771d7c96e_0_81"/>
          <p:cNvSpPr txBox="1"/>
          <p:nvPr/>
        </p:nvSpPr>
        <p:spPr>
          <a:xfrm>
            <a:off x="457200" y="866602"/>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None/>
            </a:pPr>
            <a:r>
              <a:rPr b="1" lang="en-US" sz="3200">
                <a:solidFill>
                  <a:srgbClr val="000000"/>
                </a:solidFill>
              </a:rPr>
              <a:t>Imager &amp; Mounting Assembly</a:t>
            </a:r>
            <a:endParaRPr b="1" sz="3200">
              <a:solidFill>
                <a:srgbClr val="000000"/>
              </a:solidFill>
            </a:endParaRPr>
          </a:p>
          <a:p>
            <a:pPr indent="0" lvl="0" marL="0" rtl="0" algn="ctr">
              <a:lnSpc>
                <a:spcPct val="115000"/>
              </a:lnSpc>
              <a:spcBef>
                <a:spcPts val="0"/>
              </a:spcBef>
              <a:spcAft>
                <a:spcPts val="0"/>
              </a:spcAft>
              <a:buNone/>
            </a:pPr>
            <a:r>
              <a:rPr b="1" lang="en-US" sz="1720">
                <a:solidFill>
                  <a:srgbClr val="000000"/>
                </a:solidFill>
              </a:rPr>
              <a:t>Joseph Basdeo</a:t>
            </a:r>
            <a:endParaRPr b="1" sz="2980">
              <a:solidFill>
                <a:srgbClr val="000000"/>
              </a:solidFill>
            </a:endParaRPr>
          </a:p>
        </p:txBody>
      </p:sp>
      <p:pic>
        <p:nvPicPr>
          <p:cNvPr id="138" name="Google Shape;138;g16771d7c96e_0_81"/>
          <p:cNvPicPr preferRelativeResize="0"/>
          <p:nvPr/>
        </p:nvPicPr>
        <p:blipFill>
          <a:blip r:embed="rId3">
            <a:alphaModFix/>
          </a:blip>
          <a:stretch>
            <a:fillRect/>
          </a:stretch>
        </p:blipFill>
        <p:spPr>
          <a:xfrm>
            <a:off x="3312075" y="2388287"/>
            <a:ext cx="2202598" cy="1654100"/>
          </a:xfrm>
          <a:prstGeom prst="rect">
            <a:avLst/>
          </a:prstGeom>
          <a:noFill/>
          <a:ln>
            <a:noFill/>
          </a:ln>
        </p:spPr>
      </p:pic>
      <p:pic>
        <p:nvPicPr>
          <p:cNvPr id="139" name="Google Shape;139;g16771d7c96e_0_81"/>
          <p:cNvPicPr preferRelativeResize="0"/>
          <p:nvPr/>
        </p:nvPicPr>
        <p:blipFill>
          <a:blip r:embed="rId4">
            <a:alphaModFix/>
          </a:blip>
          <a:stretch>
            <a:fillRect/>
          </a:stretch>
        </p:blipFill>
        <p:spPr>
          <a:xfrm>
            <a:off x="6112941" y="2388285"/>
            <a:ext cx="2202598" cy="1654100"/>
          </a:xfrm>
          <a:prstGeom prst="rect">
            <a:avLst/>
          </a:prstGeom>
          <a:noFill/>
          <a:ln>
            <a:noFill/>
          </a:ln>
        </p:spPr>
      </p:pic>
      <p:pic>
        <p:nvPicPr>
          <p:cNvPr id="140" name="Google Shape;140;g16771d7c96e_0_81"/>
          <p:cNvPicPr preferRelativeResize="0"/>
          <p:nvPr/>
        </p:nvPicPr>
        <p:blipFill>
          <a:blip r:embed="rId5">
            <a:alphaModFix/>
          </a:blip>
          <a:stretch>
            <a:fillRect/>
          </a:stretch>
        </p:blipFill>
        <p:spPr>
          <a:xfrm>
            <a:off x="398746" y="2388280"/>
            <a:ext cx="2202598" cy="1654107"/>
          </a:xfrm>
          <a:prstGeom prst="rect">
            <a:avLst/>
          </a:prstGeom>
          <a:noFill/>
          <a:ln>
            <a:noFill/>
          </a:ln>
        </p:spPr>
      </p:pic>
      <p:sp>
        <p:nvSpPr>
          <p:cNvPr id="141" name="Google Shape;141;g16771d7c96e_0_81"/>
          <p:cNvSpPr txBox="1"/>
          <p:nvPr/>
        </p:nvSpPr>
        <p:spPr>
          <a:xfrm>
            <a:off x="452750" y="4334800"/>
            <a:ext cx="2094600" cy="192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t>Step count values</a:t>
            </a:r>
            <a:endParaRPr b="1" sz="1500"/>
          </a:p>
          <a:p>
            <a:pPr indent="0" lvl="0" marL="0" rtl="0" algn="l">
              <a:spcBef>
                <a:spcPts val="0"/>
              </a:spcBef>
              <a:spcAft>
                <a:spcPts val="0"/>
              </a:spcAft>
              <a:buNone/>
            </a:pPr>
            <a:r>
              <a:t/>
            </a:r>
            <a:endParaRPr/>
          </a:p>
          <a:p>
            <a:pPr indent="0" lvl="0" marL="0" rtl="0" algn="l">
              <a:spcBef>
                <a:spcPts val="0"/>
              </a:spcBef>
              <a:spcAft>
                <a:spcPts val="0"/>
              </a:spcAft>
              <a:buNone/>
            </a:pPr>
            <a:r>
              <a:rPr lang="en-US"/>
              <a:t>Image 1: 0</a:t>
            </a:r>
            <a:endParaRPr/>
          </a:p>
          <a:p>
            <a:pPr indent="0" lvl="0" marL="0" rtl="0" algn="l">
              <a:spcBef>
                <a:spcPts val="0"/>
              </a:spcBef>
              <a:spcAft>
                <a:spcPts val="0"/>
              </a:spcAft>
              <a:buNone/>
            </a:pPr>
            <a:r>
              <a:rPr lang="en-US"/>
              <a:t>Image 2: 1200</a:t>
            </a:r>
            <a:endParaRPr/>
          </a:p>
          <a:p>
            <a:pPr indent="0" lvl="0" marL="0" rtl="0" algn="l">
              <a:spcBef>
                <a:spcPts val="0"/>
              </a:spcBef>
              <a:spcAft>
                <a:spcPts val="0"/>
              </a:spcAft>
              <a:buNone/>
            </a:pPr>
            <a:r>
              <a:rPr lang="en-US"/>
              <a:t>Image 3: 2000</a:t>
            </a:r>
            <a:endParaRPr/>
          </a:p>
          <a:p>
            <a:pPr indent="0" lvl="0" marL="0" rtl="0" algn="l">
              <a:spcBef>
                <a:spcPts val="0"/>
              </a:spcBef>
              <a:spcAft>
                <a:spcPts val="0"/>
              </a:spcAft>
              <a:buNone/>
            </a:pPr>
            <a:r>
              <a:rPr lang="en-US"/>
              <a:t>Image 4: 2000</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sp>
        <p:nvSpPr>
          <p:cNvPr id="142" name="Google Shape;142;g16771d7c96e_0_81"/>
          <p:cNvSpPr txBox="1"/>
          <p:nvPr/>
        </p:nvSpPr>
        <p:spPr>
          <a:xfrm>
            <a:off x="3366075" y="5719925"/>
            <a:ext cx="20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3" name="Google Shape;143;g16771d7c96e_0_81"/>
          <p:cNvSpPr txBox="1"/>
          <p:nvPr/>
        </p:nvSpPr>
        <p:spPr>
          <a:xfrm>
            <a:off x="6166950" y="5719925"/>
            <a:ext cx="209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144" name="Google Shape;144;g16771d7c96e_0_81"/>
          <p:cNvSpPr txBox="1"/>
          <p:nvPr/>
        </p:nvSpPr>
        <p:spPr>
          <a:xfrm>
            <a:off x="457200" y="1772675"/>
            <a:ext cx="2094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Image 1: Unfocused (Reference) </a:t>
            </a:r>
            <a:endParaRPr/>
          </a:p>
        </p:txBody>
      </p:sp>
      <p:sp>
        <p:nvSpPr>
          <p:cNvPr id="145" name="Google Shape;145;g16771d7c96e_0_81"/>
          <p:cNvSpPr txBox="1"/>
          <p:nvPr/>
        </p:nvSpPr>
        <p:spPr>
          <a:xfrm>
            <a:off x="3366075" y="1772675"/>
            <a:ext cx="2094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Image 2: Midway focused</a:t>
            </a:r>
            <a:endParaRPr/>
          </a:p>
        </p:txBody>
      </p:sp>
      <p:sp>
        <p:nvSpPr>
          <p:cNvPr id="146" name="Google Shape;146;g16771d7c96e_0_81"/>
          <p:cNvSpPr txBox="1"/>
          <p:nvPr/>
        </p:nvSpPr>
        <p:spPr>
          <a:xfrm>
            <a:off x="6274950" y="1880375"/>
            <a:ext cx="209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Image 3: Focused</a:t>
            </a:r>
            <a:endParaRPr/>
          </a:p>
        </p:txBody>
      </p:sp>
      <p:sp>
        <p:nvSpPr>
          <p:cNvPr id="147" name="Google Shape;147;g16771d7c96e_0_81"/>
          <p:cNvSpPr txBox="1"/>
          <p:nvPr/>
        </p:nvSpPr>
        <p:spPr>
          <a:xfrm>
            <a:off x="3206450" y="4334800"/>
            <a:ext cx="2377200" cy="1708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t>Camera Configuration</a:t>
            </a:r>
            <a:endParaRPr b="1" sz="1500"/>
          </a:p>
          <a:p>
            <a:pPr indent="0" lvl="0" marL="0" rtl="0" algn="l">
              <a:spcBef>
                <a:spcPts val="0"/>
              </a:spcBef>
              <a:spcAft>
                <a:spcPts val="0"/>
              </a:spcAft>
              <a:buNone/>
            </a:pPr>
            <a:r>
              <a:t/>
            </a:r>
            <a:endParaRPr/>
          </a:p>
          <a:p>
            <a:pPr indent="0" lvl="0" marL="0" rtl="0" algn="l">
              <a:spcBef>
                <a:spcPts val="0"/>
              </a:spcBef>
              <a:spcAft>
                <a:spcPts val="0"/>
              </a:spcAft>
              <a:buNone/>
            </a:pPr>
            <a:r>
              <a:rPr lang="en-US"/>
              <a:t>ISO: 800</a:t>
            </a:r>
            <a:endParaRPr/>
          </a:p>
          <a:p>
            <a:pPr indent="0" lvl="0" marL="0" rtl="0" algn="l">
              <a:spcBef>
                <a:spcPts val="0"/>
              </a:spcBef>
              <a:spcAft>
                <a:spcPts val="0"/>
              </a:spcAft>
              <a:buNone/>
            </a:pPr>
            <a:r>
              <a:rPr lang="en-US"/>
              <a:t>Shutter Speed: 6 seconds</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pic>
        <p:nvPicPr>
          <p:cNvPr id="148" name="Google Shape;148;g16771d7c96e_0_81"/>
          <p:cNvPicPr preferRelativeResize="0"/>
          <p:nvPr/>
        </p:nvPicPr>
        <p:blipFill>
          <a:blip r:embed="rId6">
            <a:alphaModFix/>
          </a:blip>
          <a:stretch>
            <a:fillRect/>
          </a:stretch>
        </p:blipFill>
        <p:spPr>
          <a:xfrm>
            <a:off x="6112947" y="5092972"/>
            <a:ext cx="2202598" cy="1654104"/>
          </a:xfrm>
          <a:prstGeom prst="rect">
            <a:avLst/>
          </a:prstGeom>
          <a:noFill/>
          <a:ln>
            <a:noFill/>
          </a:ln>
        </p:spPr>
      </p:pic>
      <p:sp>
        <p:nvSpPr>
          <p:cNvPr id="149" name="Google Shape;149;g16771d7c96e_0_81"/>
          <p:cNvSpPr txBox="1"/>
          <p:nvPr/>
        </p:nvSpPr>
        <p:spPr>
          <a:xfrm>
            <a:off x="6166950" y="4334800"/>
            <a:ext cx="2094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Image 4: Focused (Default camera configuration)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graphicFrame>
        <p:nvGraphicFramePr>
          <p:cNvPr id="154" name="Google Shape;154;g16771d7c96e_0_61"/>
          <p:cNvGraphicFramePr/>
          <p:nvPr/>
        </p:nvGraphicFramePr>
        <p:xfrm>
          <a:off x="685800" y="1952075"/>
          <a:ext cx="3000000" cy="3000000"/>
        </p:xfrm>
        <a:graphic>
          <a:graphicData uri="http://schemas.openxmlformats.org/drawingml/2006/table">
            <a:tbl>
              <a:tblPr>
                <a:noFill/>
                <a:tableStyleId>{72432E52-FF12-4909-8F17-97237328CD46}</a:tableStyleId>
              </a:tblPr>
              <a:tblGrid>
                <a:gridCol w="3886200"/>
                <a:gridCol w="3886200"/>
              </a:tblGrid>
              <a:tr h="64030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last update                          </a:t>
                      </a:r>
                      <a:r>
                        <a:rPr lang="en-US" sz="1800">
                          <a:solidFill>
                            <a:srgbClr val="FF0000"/>
                          </a:solidFill>
                        </a:rPr>
                        <a:t>7</a:t>
                      </a:r>
                      <a:r>
                        <a:rPr lang="en-US" sz="1800" u="none" cap="none" strike="noStrike">
                          <a:solidFill>
                            <a:srgbClr val="FF0000"/>
                          </a:solidFill>
                        </a:rPr>
                        <a:t>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342900" lvl="0" marL="457200" marR="0" rtl="0" algn="l">
                        <a:spcBef>
                          <a:spcPts val="0"/>
                        </a:spcBef>
                        <a:spcAft>
                          <a:spcPts val="0"/>
                        </a:spcAft>
                        <a:buSzPts val="1800"/>
                        <a:buChar char="●"/>
                      </a:pPr>
                      <a:r>
                        <a:rPr lang="en-US" sz="1800"/>
                        <a:t>Began integrating and testing breadboard version of power supply to motor subsystem</a:t>
                      </a:r>
                      <a:endParaRPr sz="1800"/>
                    </a:p>
                    <a:p>
                      <a:pPr indent="-342900" lvl="0" marL="457200" marR="0" rtl="0" algn="l">
                        <a:spcBef>
                          <a:spcPts val="0"/>
                        </a:spcBef>
                        <a:spcAft>
                          <a:spcPts val="0"/>
                        </a:spcAft>
                        <a:buSzPts val="1800"/>
                        <a:buChar char="●"/>
                      </a:pPr>
                      <a:r>
                        <a:rPr lang="en-US" sz="1800"/>
                        <a:t>Picked up the PCB</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spcBef>
                          <a:spcPts val="0"/>
                        </a:spcBef>
                        <a:spcAft>
                          <a:spcPts val="0"/>
                        </a:spcAft>
                        <a:buSzPts val="1800"/>
                        <a:buChar char="●"/>
                      </a:pPr>
                      <a:r>
                        <a:rPr lang="en-US" sz="1800"/>
                        <a:t>Finish soldering and testing the PCB (before next lab)</a:t>
                      </a:r>
                      <a:endParaRPr sz="1800"/>
                    </a:p>
                    <a:p>
                      <a:pPr indent="-342900" lvl="0" marL="457200" marR="0" rtl="0" algn="l">
                        <a:spcBef>
                          <a:spcPts val="0"/>
                        </a:spcBef>
                        <a:spcAft>
                          <a:spcPts val="0"/>
                        </a:spcAft>
                        <a:buSzPts val="1800"/>
                        <a:buChar char="●"/>
                      </a:pPr>
                      <a:r>
                        <a:rPr lang="en-US" sz="1800"/>
                        <a:t>Begin integrating and testing PCB with both loads</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55" name="Google Shape;155;g16771d7c96e_0_61"/>
          <p:cNvSpPr txBox="1"/>
          <p:nvPr/>
        </p:nvSpPr>
        <p:spPr>
          <a:xfrm>
            <a:off x="457200" y="1049177"/>
            <a:ext cx="8229600" cy="803700"/>
          </a:xfrm>
          <a:prstGeom prst="rect">
            <a:avLst/>
          </a:prstGeom>
          <a:noFill/>
          <a:ln>
            <a:noFill/>
          </a:ln>
        </p:spPr>
        <p:txBody>
          <a:bodyPr anchorCtr="0" anchor="ctr" bIns="45700" lIns="91425" spcFirstLastPara="1" rIns="91425" wrap="square" tIns="45700">
            <a:normAutofit lnSpcReduction="10000"/>
          </a:bodyPr>
          <a:lstStyle/>
          <a:p>
            <a:pPr indent="0" lvl="0" marL="0" rtl="0" algn="ctr">
              <a:spcBef>
                <a:spcPts val="0"/>
              </a:spcBef>
              <a:spcAft>
                <a:spcPts val="0"/>
              </a:spcAft>
              <a:buNone/>
            </a:pPr>
            <a:r>
              <a:rPr b="1" lang="en-US" sz="3200">
                <a:solidFill>
                  <a:srgbClr val="000000"/>
                </a:solidFill>
              </a:rPr>
              <a:t>Power Supply</a:t>
            </a:r>
            <a:endParaRPr b="1" sz="3200">
              <a:solidFill>
                <a:srgbClr val="000000"/>
              </a:solidFill>
            </a:endParaRPr>
          </a:p>
          <a:p>
            <a:pPr indent="0" lvl="0" marL="0" rtl="0" algn="ctr">
              <a:spcBef>
                <a:spcPts val="0"/>
              </a:spcBef>
              <a:spcAft>
                <a:spcPts val="0"/>
              </a:spcAft>
              <a:buNone/>
            </a:pPr>
            <a:r>
              <a:rPr b="1" lang="en-US" sz="1888">
                <a:solidFill>
                  <a:srgbClr val="000000"/>
                </a:solidFill>
              </a:rPr>
              <a:t>Camille Watson</a:t>
            </a:r>
            <a:endParaRPr b="1" sz="1888">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16771d7c96e_0_87"/>
          <p:cNvSpPr txBox="1"/>
          <p:nvPr/>
        </p:nvSpPr>
        <p:spPr>
          <a:xfrm>
            <a:off x="457200" y="1049177"/>
            <a:ext cx="8229600" cy="803700"/>
          </a:xfrm>
          <a:prstGeom prst="rect">
            <a:avLst/>
          </a:prstGeom>
          <a:noFill/>
          <a:ln>
            <a:noFill/>
          </a:ln>
        </p:spPr>
        <p:txBody>
          <a:bodyPr anchorCtr="0" anchor="ctr" bIns="45700" lIns="91425" spcFirstLastPara="1" rIns="91425" wrap="square" tIns="45700">
            <a:normAutofit lnSpcReduction="10000"/>
          </a:bodyPr>
          <a:lstStyle/>
          <a:p>
            <a:pPr indent="0" lvl="0" marL="0" rtl="0" algn="ctr">
              <a:spcBef>
                <a:spcPts val="0"/>
              </a:spcBef>
              <a:spcAft>
                <a:spcPts val="0"/>
              </a:spcAft>
              <a:buNone/>
            </a:pPr>
            <a:r>
              <a:rPr b="1" lang="en-US" sz="3200">
                <a:solidFill>
                  <a:srgbClr val="000000"/>
                </a:solidFill>
              </a:rPr>
              <a:t>Power Supply</a:t>
            </a:r>
            <a:endParaRPr b="1" sz="3200">
              <a:solidFill>
                <a:srgbClr val="000000"/>
              </a:solidFill>
            </a:endParaRPr>
          </a:p>
          <a:p>
            <a:pPr indent="0" lvl="0" marL="0" rtl="0" algn="ctr">
              <a:spcBef>
                <a:spcPts val="0"/>
              </a:spcBef>
              <a:spcAft>
                <a:spcPts val="0"/>
              </a:spcAft>
              <a:buNone/>
            </a:pPr>
            <a:r>
              <a:rPr b="1" lang="en-US" sz="1888">
                <a:solidFill>
                  <a:srgbClr val="000000"/>
                </a:solidFill>
              </a:rPr>
              <a:t>Camille Watson</a:t>
            </a:r>
            <a:endParaRPr b="1" sz="1888">
              <a:solidFill>
                <a:srgbClr val="000000"/>
              </a:solidFill>
            </a:endParaRPr>
          </a:p>
        </p:txBody>
      </p:sp>
      <p:graphicFrame>
        <p:nvGraphicFramePr>
          <p:cNvPr id="161" name="Google Shape;161;g16771d7c96e_0_87"/>
          <p:cNvGraphicFramePr/>
          <p:nvPr/>
        </p:nvGraphicFramePr>
        <p:xfrm>
          <a:off x="596688" y="2892325"/>
          <a:ext cx="3000000" cy="3000000"/>
        </p:xfrm>
        <a:graphic>
          <a:graphicData uri="http://schemas.openxmlformats.org/drawingml/2006/table">
            <a:tbl>
              <a:tblPr>
                <a:noFill/>
                <a:tableStyleId>{4F79F08B-09F6-42E6-A29C-E2AC766F6206}</a:tableStyleId>
              </a:tblPr>
              <a:tblGrid>
                <a:gridCol w="1542100"/>
                <a:gridCol w="1542100"/>
                <a:gridCol w="1411575"/>
              </a:tblGrid>
              <a:tr h="396200">
                <a:tc gridSpan="3">
                  <a:txBody>
                    <a:bodyPr/>
                    <a:lstStyle/>
                    <a:p>
                      <a:pPr indent="0" lvl="0" marL="0" rtl="0" algn="ctr">
                        <a:spcBef>
                          <a:spcPts val="0"/>
                        </a:spcBef>
                        <a:spcAft>
                          <a:spcPts val="0"/>
                        </a:spcAft>
                        <a:buNone/>
                      </a:pPr>
                      <a:r>
                        <a:rPr b="1" lang="en-US"/>
                        <a:t>Buck Converter Circuit</a:t>
                      </a:r>
                      <a:endParaRPr b="1"/>
                    </a:p>
                  </a:txBody>
                  <a:tcPr marT="91425" marB="91425" marR="91425" marL="91425">
                    <a:solidFill>
                      <a:srgbClr val="D9D9D9"/>
                    </a:solidFill>
                  </a:tcPr>
                </a:tc>
                <a:tc hMerge="1"/>
                <a:tc hMerge="1"/>
              </a:tr>
              <a:tr h="609575">
                <a:tc>
                  <a:txBody>
                    <a:bodyPr/>
                    <a:lstStyle/>
                    <a:p>
                      <a:pPr indent="0" lvl="0" marL="0" rtl="0" algn="ctr">
                        <a:spcBef>
                          <a:spcPts val="0"/>
                        </a:spcBef>
                        <a:spcAft>
                          <a:spcPts val="0"/>
                        </a:spcAft>
                        <a:buNone/>
                      </a:pPr>
                      <a:r>
                        <a:rPr b="1" lang="en-US"/>
                        <a:t>V</a:t>
                      </a:r>
                      <a:r>
                        <a:rPr b="1" baseline="-25000" lang="en-US"/>
                        <a:t>in</a:t>
                      </a:r>
                      <a:endParaRPr b="1" baseline="-25000"/>
                    </a:p>
                  </a:txBody>
                  <a:tcPr marT="91425" marB="91425" marR="91425" marL="91425"/>
                </a:tc>
                <a:tc>
                  <a:txBody>
                    <a:bodyPr/>
                    <a:lstStyle/>
                    <a:p>
                      <a:pPr indent="0" lvl="0" marL="0" rtl="0" algn="ctr">
                        <a:spcBef>
                          <a:spcPts val="0"/>
                        </a:spcBef>
                        <a:spcAft>
                          <a:spcPts val="0"/>
                        </a:spcAft>
                        <a:buNone/>
                      </a:pPr>
                      <a:r>
                        <a:rPr b="1" lang="en-US"/>
                        <a:t>V</a:t>
                      </a:r>
                      <a:r>
                        <a:rPr b="1" baseline="-25000" lang="en-US"/>
                        <a:t>out</a:t>
                      </a:r>
                      <a:r>
                        <a:rPr b="1" lang="en-US"/>
                        <a:t> (Without Load)</a:t>
                      </a:r>
                      <a:endParaRPr b="1"/>
                    </a:p>
                  </a:txBody>
                  <a:tcPr marT="91425" marB="91425" marR="91425" marL="91425"/>
                </a:tc>
                <a:tc>
                  <a:txBody>
                    <a:bodyPr/>
                    <a:lstStyle/>
                    <a:p>
                      <a:pPr indent="0" lvl="0" marL="0" rtl="0" algn="ctr">
                        <a:spcBef>
                          <a:spcPts val="0"/>
                        </a:spcBef>
                        <a:spcAft>
                          <a:spcPts val="0"/>
                        </a:spcAft>
                        <a:buNone/>
                      </a:pPr>
                      <a:r>
                        <a:rPr b="1" lang="en-US">
                          <a:solidFill>
                            <a:schemeClr val="dk1"/>
                          </a:solidFill>
                        </a:rPr>
                        <a:t>V</a:t>
                      </a:r>
                      <a:r>
                        <a:rPr b="1" baseline="-25000" lang="en-US">
                          <a:solidFill>
                            <a:schemeClr val="dk1"/>
                          </a:solidFill>
                        </a:rPr>
                        <a:t>out</a:t>
                      </a:r>
                      <a:r>
                        <a:rPr b="1" lang="en-US">
                          <a:solidFill>
                            <a:schemeClr val="dk1"/>
                          </a:solidFill>
                        </a:rPr>
                        <a:t> (Without Load)</a:t>
                      </a:r>
                      <a:endParaRPr b="1"/>
                    </a:p>
                  </a:txBody>
                  <a:tcPr marT="91425" marB="91425" marR="91425" marL="91425"/>
                </a:tc>
              </a:tr>
              <a:tr h="396200">
                <a:tc>
                  <a:txBody>
                    <a:bodyPr/>
                    <a:lstStyle/>
                    <a:p>
                      <a:pPr indent="0" lvl="0" marL="0" rtl="0" algn="ctr">
                        <a:spcBef>
                          <a:spcPts val="0"/>
                        </a:spcBef>
                        <a:spcAft>
                          <a:spcPts val="0"/>
                        </a:spcAft>
                        <a:buNone/>
                      </a:pPr>
                      <a:r>
                        <a:rPr lang="en-US"/>
                        <a:t>9 V</a:t>
                      </a:r>
                      <a:endParaRPr/>
                    </a:p>
                  </a:txBody>
                  <a:tcPr marT="91425" marB="91425" marR="91425" marL="91425"/>
                </a:tc>
                <a:tc>
                  <a:txBody>
                    <a:bodyPr/>
                    <a:lstStyle/>
                    <a:p>
                      <a:pPr indent="0" lvl="0" marL="0" rtl="0" algn="ctr">
                        <a:spcBef>
                          <a:spcPts val="0"/>
                        </a:spcBef>
                        <a:spcAft>
                          <a:spcPts val="0"/>
                        </a:spcAft>
                        <a:buNone/>
                      </a:pPr>
                      <a:r>
                        <a:rPr lang="en-US"/>
                        <a:t>4.988 V</a:t>
                      </a:r>
                      <a:endParaRPr/>
                    </a:p>
                  </a:txBody>
                  <a:tcPr marT="91425" marB="91425" marR="91425" marL="91425"/>
                </a:tc>
                <a:tc>
                  <a:txBody>
                    <a:bodyPr/>
                    <a:lstStyle/>
                    <a:p>
                      <a:pPr indent="0" lvl="0" marL="0" rtl="0" algn="ctr">
                        <a:spcBef>
                          <a:spcPts val="0"/>
                        </a:spcBef>
                        <a:spcAft>
                          <a:spcPts val="0"/>
                        </a:spcAft>
                        <a:buNone/>
                      </a:pPr>
                      <a:r>
                        <a:rPr lang="en-US"/>
                        <a:t>4.978 V</a:t>
                      </a:r>
                      <a:endParaRPr/>
                    </a:p>
                  </a:txBody>
                  <a:tcPr marT="91425" marB="91425" marR="91425" marL="91425"/>
                </a:tc>
              </a:tr>
              <a:tr h="396200">
                <a:tc>
                  <a:txBody>
                    <a:bodyPr/>
                    <a:lstStyle/>
                    <a:p>
                      <a:pPr indent="0" lvl="0" marL="0" rtl="0" algn="ctr">
                        <a:spcBef>
                          <a:spcPts val="0"/>
                        </a:spcBef>
                        <a:spcAft>
                          <a:spcPts val="0"/>
                        </a:spcAft>
                        <a:buNone/>
                      </a:pPr>
                      <a:r>
                        <a:rPr lang="en-US"/>
                        <a:t>12 V</a:t>
                      </a:r>
                      <a:endParaRPr/>
                    </a:p>
                  </a:txBody>
                  <a:tcPr marT="91425" marB="91425" marR="91425" marL="91425"/>
                </a:tc>
                <a:tc>
                  <a:txBody>
                    <a:bodyPr/>
                    <a:lstStyle/>
                    <a:p>
                      <a:pPr indent="0" lvl="0" marL="0" rtl="0" algn="ctr">
                        <a:spcBef>
                          <a:spcPts val="0"/>
                        </a:spcBef>
                        <a:spcAft>
                          <a:spcPts val="0"/>
                        </a:spcAft>
                        <a:buNone/>
                      </a:pPr>
                      <a:r>
                        <a:rPr lang="en-US"/>
                        <a:t>4.988 V</a:t>
                      </a:r>
                      <a:endParaRPr/>
                    </a:p>
                  </a:txBody>
                  <a:tcPr marT="91425" marB="91425" marR="91425" marL="91425"/>
                </a:tc>
                <a:tc>
                  <a:txBody>
                    <a:bodyPr/>
                    <a:lstStyle/>
                    <a:p>
                      <a:pPr indent="0" lvl="0" marL="0" rtl="0" algn="ctr">
                        <a:spcBef>
                          <a:spcPts val="0"/>
                        </a:spcBef>
                        <a:spcAft>
                          <a:spcPts val="0"/>
                        </a:spcAft>
                        <a:buNone/>
                      </a:pPr>
                      <a:r>
                        <a:rPr lang="en-US"/>
                        <a:t>4.978 V</a:t>
                      </a:r>
                      <a:endParaRPr/>
                    </a:p>
                  </a:txBody>
                  <a:tcPr marT="91425" marB="91425" marR="91425" marL="91425"/>
                </a:tc>
              </a:tr>
            </a:tbl>
          </a:graphicData>
        </a:graphic>
      </p:graphicFrame>
      <p:pic>
        <p:nvPicPr>
          <p:cNvPr id="162" name="Google Shape;162;g16771d7c96e_0_87"/>
          <p:cNvPicPr preferRelativeResize="0"/>
          <p:nvPr/>
        </p:nvPicPr>
        <p:blipFill rotWithShape="1">
          <a:blip r:embed="rId3">
            <a:alphaModFix/>
          </a:blip>
          <a:srcRect b="6296" l="0" r="0" t="0"/>
          <a:stretch/>
        </p:blipFill>
        <p:spPr>
          <a:xfrm>
            <a:off x="5545800" y="2064050"/>
            <a:ext cx="2765149" cy="3454751"/>
          </a:xfrm>
          <a:prstGeom prst="rect">
            <a:avLst/>
          </a:prstGeom>
          <a:noFill/>
          <a:ln>
            <a:noFill/>
          </a:ln>
        </p:spPr>
      </p:pic>
      <p:sp>
        <p:nvSpPr>
          <p:cNvPr id="163" name="Google Shape;163;g16771d7c96e_0_87"/>
          <p:cNvSpPr txBox="1"/>
          <p:nvPr/>
        </p:nvSpPr>
        <p:spPr>
          <a:xfrm>
            <a:off x="5459875" y="5518800"/>
            <a:ext cx="29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Buck Converter Breadboard Setup</a:t>
            </a:r>
            <a:endParaRPr sz="1500"/>
          </a:p>
        </p:txBody>
      </p:sp>
      <p:cxnSp>
        <p:nvCxnSpPr>
          <p:cNvPr id="164" name="Google Shape;164;g16771d7c96e_0_87"/>
          <p:cNvCxnSpPr>
            <a:stCxn id="165" idx="3"/>
          </p:cNvCxnSpPr>
          <p:nvPr/>
        </p:nvCxnSpPr>
        <p:spPr>
          <a:xfrm flipH="1" rot="10800000">
            <a:off x="4974950" y="4614525"/>
            <a:ext cx="1360200" cy="1007400"/>
          </a:xfrm>
          <a:prstGeom prst="straightConnector1">
            <a:avLst/>
          </a:prstGeom>
          <a:noFill/>
          <a:ln cap="flat" cmpd="sng" w="28575">
            <a:solidFill>
              <a:srgbClr val="FF0000"/>
            </a:solidFill>
            <a:prstDash val="solid"/>
            <a:round/>
            <a:headEnd len="med" w="med" type="none"/>
            <a:tailEnd len="med" w="med" type="triangle"/>
          </a:ln>
        </p:spPr>
      </p:cxnSp>
      <p:sp>
        <p:nvSpPr>
          <p:cNvPr id="165" name="Google Shape;165;g16771d7c96e_0_87"/>
          <p:cNvSpPr txBox="1"/>
          <p:nvPr/>
        </p:nvSpPr>
        <p:spPr>
          <a:xfrm>
            <a:off x="4484750" y="5414175"/>
            <a:ext cx="490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FF0000"/>
                </a:solidFill>
              </a:rPr>
              <a:t>V</a:t>
            </a:r>
            <a:r>
              <a:rPr baseline="-25000" lang="en-US" sz="1500">
                <a:solidFill>
                  <a:srgbClr val="FF0000"/>
                </a:solidFill>
              </a:rPr>
              <a:t>out</a:t>
            </a:r>
            <a:endParaRPr baseline="-25000" sz="160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graphicFrame>
        <p:nvGraphicFramePr>
          <p:cNvPr id="170" name="Google Shape;170;g16771d7c96e_0_51"/>
          <p:cNvGraphicFramePr/>
          <p:nvPr/>
        </p:nvGraphicFramePr>
        <p:xfrm>
          <a:off x="685800" y="2101800"/>
          <a:ext cx="3000000" cy="3000000"/>
        </p:xfrm>
        <a:graphic>
          <a:graphicData uri="http://schemas.openxmlformats.org/drawingml/2006/table">
            <a:tbl>
              <a:tblPr>
                <a:noFill/>
                <a:tableStyleId>{72432E52-FF12-4909-8F17-97237328CD46}</a:tableStyleId>
              </a:tblPr>
              <a:tblGrid>
                <a:gridCol w="3958925"/>
                <a:gridCol w="3813475"/>
              </a:tblGrid>
              <a:tr h="64030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last update                          </a:t>
                      </a:r>
                      <a:r>
                        <a:rPr lang="en-US" sz="1800">
                          <a:solidFill>
                            <a:srgbClr val="FF0000"/>
                          </a:solidFill>
                        </a:rPr>
                        <a:t>25.3</a:t>
                      </a:r>
                      <a:r>
                        <a:rPr lang="en-US" sz="1800" u="none" cap="none" strike="noStrike">
                          <a:solidFill>
                            <a:srgbClr val="FF0000"/>
                          </a:solidFill>
                        </a:rPr>
                        <a:t>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342900" lvl="0" marL="457200" marR="0" rtl="0" algn="l">
                        <a:spcBef>
                          <a:spcPts val="0"/>
                        </a:spcBef>
                        <a:spcAft>
                          <a:spcPts val="0"/>
                        </a:spcAft>
                        <a:buSzPts val="1800"/>
                        <a:buChar char="●"/>
                      </a:pPr>
                      <a:r>
                        <a:rPr lang="en-US" sz="1800" u="sng">
                          <a:solidFill>
                            <a:schemeClr val="hlink"/>
                          </a:solidFill>
                          <a:hlinkClick r:id="rId3"/>
                        </a:rPr>
                        <a:t>FoFi</a:t>
                      </a:r>
                      <a:r>
                        <a:rPr lang="en-US" sz="1800"/>
                        <a:t> integration for non-terrestrial images</a:t>
                      </a:r>
                      <a:endParaRPr sz="1800"/>
                    </a:p>
                    <a:p>
                      <a:pPr indent="-342900" lvl="1" marL="914400" marR="0" rtl="0" algn="l">
                        <a:spcBef>
                          <a:spcPts val="0"/>
                        </a:spcBef>
                        <a:spcAft>
                          <a:spcPts val="0"/>
                        </a:spcAft>
                        <a:buSzPts val="1800"/>
                        <a:buChar char="○"/>
                      </a:pPr>
                      <a:r>
                        <a:rPr lang="en-US" sz="1800" u="sng">
                          <a:solidFill>
                            <a:schemeClr val="hlink"/>
                          </a:solidFill>
                          <a:hlinkClick r:id="rId4"/>
                        </a:rPr>
                        <a:t>Levenberg Marquart algo.</a:t>
                      </a:r>
                      <a:endParaRPr sz="1800"/>
                    </a:p>
                    <a:p>
                      <a:pPr indent="-342900" lvl="0" marL="457200" marR="0" rtl="0" algn="l">
                        <a:spcBef>
                          <a:spcPts val="0"/>
                        </a:spcBef>
                        <a:spcAft>
                          <a:spcPts val="0"/>
                        </a:spcAft>
                        <a:buSzPts val="1800"/>
                        <a:buChar char="●"/>
                      </a:pPr>
                      <a:r>
                        <a:rPr lang="en-US" sz="1800"/>
                        <a:t>Autofocus QA and Pi </a:t>
                      </a:r>
                      <a:r>
                        <a:rPr lang="en-US" sz="1800"/>
                        <a:t>integration</a:t>
                      </a:r>
                      <a:endParaRPr sz="1800"/>
                    </a:p>
                    <a:p>
                      <a:pPr indent="-342900" lvl="0" marL="457200" marR="0" rtl="0" algn="l">
                        <a:spcBef>
                          <a:spcPts val="0"/>
                        </a:spcBef>
                        <a:spcAft>
                          <a:spcPts val="0"/>
                        </a:spcAft>
                        <a:buSzPts val="1800"/>
                        <a:buChar char="●"/>
                      </a:pPr>
                      <a:r>
                        <a:rPr lang="en-US" sz="1800"/>
                        <a:t>Finalize post processing quality assessment</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spcBef>
                          <a:spcPts val="0"/>
                        </a:spcBef>
                        <a:spcAft>
                          <a:spcPts val="0"/>
                        </a:spcAft>
                        <a:buSzPts val="1800"/>
                        <a:buChar char="●"/>
                      </a:pPr>
                      <a:r>
                        <a:rPr lang="en-US" sz="1800"/>
                        <a:t>Motor-App-Imager integration</a:t>
                      </a:r>
                      <a:endParaRPr sz="1800"/>
                    </a:p>
                    <a:p>
                      <a:pPr indent="-342900" lvl="0" marL="457200" marR="0" rtl="0" algn="l">
                        <a:spcBef>
                          <a:spcPts val="0"/>
                        </a:spcBef>
                        <a:spcAft>
                          <a:spcPts val="0"/>
                        </a:spcAft>
                        <a:buSzPts val="1800"/>
                        <a:buChar char="●"/>
                      </a:pPr>
                      <a:r>
                        <a:rPr lang="en-US" sz="1800"/>
                        <a:t>Connect FoFi to project UI</a:t>
                      </a:r>
                      <a:endParaRPr sz="1800"/>
                    </a:p>
                    <a:p>
                      <a:pPr indent="-342900" lvl="0" marL="457200" marR="0" rtl="0" algn="l">
                        <a:spcBef>
                          <a:spcPts val="0"/>
                        </a:spcBef>
                        <a:spcAft>
                          <a:spcPts val="0"/>
                        </a:spcAft>
                        <a:buSzPts val="1800"/>
                        <a:buChar char="●"/>
                      </a:pPr>
                      <a:r>
                        <a:rPr lang="en-US" sz="1800"/>
                        <a:t>Connect post processing to UI</a:t>
                      </a:r>
                      <a:endParaRPr sz="1800"/>
                    </a:p>
                    <a:p>
                      <a:pPr indent="-342900" lvl="0" marL="457200" marR="0" rtl="0" algn="l">
                        <a:spcBef>
                          <a:spcPts val="0"/>
                        </a:spcBef>
                        <a:spcAft>
                          <a:spcPts val="0"/>
                        </a:spcAft>
                        <a:buSzPts val="1800"/>
                        <a:buChar char="●"/>
                      </a:pPr>
                      <a:r>
                        <a:rPr lang="en-US" sz="1800"/>
                        <a:t>Outlier Detection</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71" name="Google Shape;171;g16771d7c96e_0_51"/>
          <p:cNvSpPr txBox="1"/>
          <p:nvPr/>
        </p:nvSpPr>
        <p:spPr>
          <a:xfrm>
            <a:off x="370650" y="1244975"/>
            <a:ext cx="8229600" cy="807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200">
                <a:solidFill>
                  <a:srgbClr val="000000"/>
                </a:solidFill>
              </a:rPr>
              <a:t>Image Processing &amp; Autofocusing Program</a:t>
            </a:r>
            <a:endParaRPr b="1" sz="3200">
              <a:solidFill>
                <a:srgbClr val="000000"/>
              </a:solidFill>
            </a:endParaRPr>
          </a:p>
          <a:p>
            <a:pPr indent="0" lvl="0" marL="0" rtl="0" algn="ctr">
              <a:spcBef>
                <a:spcPts val="0"/>
              </a:spcBef>
              <a:spcAft>
                <a:spcPts val="0"/>
              </a:spcAft>
              <a:buNone/>
            </a:pPr>
            <a:r>
              <a:rPr b="1" lang="en-US" sz="1850">
                <a:solidFill>
                  <a:srgbClr val="000000"/>
                </a:solidFill>
              </a:rPr>
              <a:t>Albin Myscich</a:t>
            </a:r>
            <a:endParaRPr b="1" sz="1850">
              <a:solidFill>
                <a:srgbClr val="000000"/>
              </a:solidFill>
            </a:endParaRPr>
          </a:p>
          <a:p>
            <a:pPr indent="0" lvl="0" marL="0" rtl="0" algn="ctr">
              <a:lnSpc>
                <a:spcPct val="115000"/>
              </a:lnSpc>
              <a:spcBef>
                <a:spcPts val="0"/>
              </a:spcBef>
              <a:spcAft>
                <a:spcPts val="0"/>
              </a:spcAft>
              <a:buNone/>
            </a:pPr>
            <a:r>
              <a:t/>
            </a:r>
            <a:endParaRPr b="1" sz="3200">
              <a:solidFill>
                <a:srgbClr val="000000"/>
              </a:solidFill>
            </a:endParaRPr>
          </a:p>
        </p:txBody>
      </p:sp>
      <p:pic>
        <p:nvPicPr>
          <p:cNvPr id="172" name="Google Shape;172;g16771d7c96e_0_51"/>
          <p:cNvPicPr preferRelativeResize="0"/>
          <p:nvPr/>
        </p:nvPicPr>
        <p:blipFill>
          <a:blip r:embed="rId5">
            <a:alphaModFix/>
          </a:blip>
          <a:stretch>
            <a:fillRect/>
          </a:stretch>
        </p:blipFill>
        <p:spPr>
          <a:xfrm>
            <a:off x="3089076" y="4479525"/>
            <a:ext cx="3122250" cy="2341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16771d7c96e_2_0"/>
          <p:cNvSpPr txBox="1"/>
          <p:nvPr/>
        </p:nvSpPr>
        <p:spPr>
          <a:xfrm>
            <a:off x="1927123" y="3382297"/>
            <a:ext cx="4972500" cy="175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This should all be test results! – show things working, functional test results, error checking, etc</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Show test results for integrated systems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8" name="Google Shape;178;g16771d7c96e_2_0"/>
          <p:cNvSpPr txBox="1"/>
          <p:nvPr/>
        </p:nvSpPr>
        <p:spPr>
          <a:xfrm>
            <a:off x="370650" y="1249327"/>
            <a:ext cx="8229600" cy="80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200">
                <a:solidFill>
                  <a:srgbClr val="000000"/>
                </a:solidFill>
              </a:rPr>
              <a:t>Image Processing &amp; Autofocusing Program</a:t>
            </a:r>
            <a:endParaRPr b="1" sz="3200">
              <a:solidFill>
                <a:srgbClr val="000000"/>
              </a:solidFill>
            </a:endParaRPr>
          </a:p>
          <a:p>
            <a:pPr indent="0" lvl="0" marL="0" rtl="0" algn="ctr">
              <a:spcBef>
                <a:spcPts val="0"/>
              </a:spcBef>
              <a:spcAft>
                <a:spcPts val="0"/>
              </a:spcAft>
              <a:buNone/>
            </a:pPr>
            <a:r>
              <a:rPr b="1" lang="en-US" sz="1850">
                <a:solidFill>
                  <a:srgbClr val="000000"/>
                </a:solidFill>
              </a:rPr>
              <a:t>Albin Myscich</a:t>
            </a:r>
            <a:endParaRPr b="1" sz="1850">
              <a:solidFill>
                <a:srgbClr val="000000"/>
              </a:solidFill>
            </a:endParaRPr>
          </a:p>
          <a:p>
            <a:pPr indent="0" lvl="0" marL="0" rtl="0" algn="ctr">
              <a:lnSpc>
                <a:spcPct val="115000"/>
              </a:lnSpc>
              <a:spcBef>
                <a:spcPts val="0"/>
              </a:spcBef>
              <a:spcAft>
                <a:spcPts val="0"/>
              </a:spcAft>
              <a:buNone/>
            </a:pPr>
            <a:r>
              <a:t/>
            </a:r>
            <a:endParaRPr b="1" sz="3200">
              <a:solidFill>
                <a:srgbClr val="000000"/>
              </a:solidFill>
            </a:endParaRPr>
          </a:p>
        </p:txBody>
      </p:sp>
      <p:pic>
        <p:nvPicPr>
          <p:cNvPr id="179" name="Google Shape;179;g16771d7c96e_2_0"/>
          <p:cNvPicPr preferRelativeResize="0"/>
          <p:nvPr/>
        </p:nvPicPr>
        <p:blipFill>
          <a:blip r:embed="rId3">
            <a:alphaModFix/>
          </a:blip>
          <a:stretch>
            <a:fillRect/>
          </a:stretch>
        </p:blipFill>
        <p:spPr>
          <a:xfrm>
            <a:off x="1127975" y="2136000"/>
            <a:ext cx="6888050" cy="4391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16771d7c96e_0_93"/>
          <p:cNvSpPr txBox="1"/>
          <p:nvPr>
            <p:ph idx="1" type="body"/>
          </p:nvPr>
        </p:nvSpPr>
        <p:spPr>
          <a:xfrm>
            <a:off x="457200" y="2049270"/>
            <a:ext cx="8229600" cy="4077000"/>
          </a:xfrm>
          <a:prstGeom prst="rect">
            <a:avLst/>
          </a:prstGeom>
          <a:noFill/>
          <a:ln>
            <a:noFill/>
          </a:ln>
        </p:spPr>
        <p:txBody>
          <a:bodyPr anchorCtr="0" anchor="t" bIns="45700" lIns="91425" spcFirstLastPara="1" rIns="91425" wrap="square" tIns="45700">
            <a:normAutofit/>
          </a:bodyPr>
          <a:lstStyle/>
          <a:p>
            <a:pPr indent="0" lvl="0" marL="0" rtl="0" algn="l">
              <a:spcBef>
                <a:spcPts val="360"/>
              </a:spcBef>
              <a:spcAft>
                <a:spcPts val="0"/>
              </a:spcAft>
              <a:buClr>
                <a:schemeClr val="dk1"/>
              </a:buClr>
              <a:buSzPts val="3200"/>
              <a:buNone/>
            </a:pPr>
            <a:r>
              <a:rPr lang="en-US" sz="1800"/>
              <a:t>Finding Stars</a:t>
            </a:r>
            <a:endParaRPr sz="1800"/>
          </a:p>
          <a:p>
            <a:pPr indent="-342900" lvl="0" marL="457200" rtl="0" algn="l">
              <a:spcBef>
                <a:spcPts val="360"/>
              </a:spcBef>
              <a:spcAft>
                <a:spcPts val="0"/>
              </a:spcAft>
              <a:buSzPts val="1800"/>
              <a:buChar char="•"/>
            </a:pPr>
            <a:r>
              <a:rPr lang="en-US" sz="1800"/>
              <a:t>Determines the best focus based on the star diameter</a:t>
            </a:r>
            <a:endParaRPr sz="1800"/>
          </a:p>
          <a:p>
            <a:pPr indent="-342900" lvl="1" marL="914400" rtl="0" algn="l">
              <a:spcBef>
                <a:spcPts val="0"/>
              </a:spcBef>
              <a:spcAft>
                <a:spcPts val="0"/>
              </a:spcAft>
              <a:buSzPts val="1800"/>
              <a:buChar char="–"/>
            </a:pPr>
            <a:r>
              <a:rPr lang="en-US" sz="1800"/>
              <a:t>Reference star</a:t>
            </a:r>
            <a:endParaRPr sz="1800"/>
          </a:p>
          <a:p>
            <a:pPr indent="-342900" lvl="1" marL="914400" rtl="0" algn="l">
              <a:spcBef>
                <a:spcPts val="0"/>
              </a:spcBef>
              <a:spcAft>
                <a:spcPts val="0"/>
              </a:spcAft>
              <a:buSzPts val="1800"/>
              <a:buChar char="–"/>
            </a:pPr>
            <a:r>
              <a:rPr lang="en-US" sz="1800"/>
              <a:t>Derivative signal-to-noise ratio </a:t>
            </a:r>
            <a:endParaRPr sz="1800"/>
          </a:p>
        </p:txBody>
      </p:sp>
      <p:sp>
        <p:nvSpPr>
          <p:cNvPr id="185" name="Google Shape;185;g16771d7c96e_0_93"/>
          <p:cNvSpPr txBox="1"/>
          <p:nvPr/>
        </p:nvSpPr>
        <p:spPr>
          <a:xfrm>
            <a:off x="370650" y="1249327"/>
            <a:ext cx="8229600" cy="80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200">
                <a:solidFill>
                  <a:srgbClr val="000000"/>
                </a:solidFill>
              </a:rPr>
              <a:t>Image Processing &amp; Autofocusing Program</a:t>
            </a:r>
            <a:endParaRPr b="1" sz="3200">
              <a:solidFill>
                <a:srgbClr val="000000"/>
              </a:solidFill>
            </a:endParaRPr>
          </a:p>
          <a:p>
            <a:pPr indent="0" lvl="0" marL="0" rtl="0" algn="ctr">
              <a:spcBef>
                <a:spcPts val="0"/>
              </a:spcBef>
              <a:spcAft>
                <a:spcPts val="0"/>
              </a:spcAft>
              <a:buNone/>
            </a:pPr>
            <a:r>
              <a:rPr b="1" lang="en-US" sz="1850">
                <a:solidFill>
                  <a:srgbClr val="000000"/>
                </a:solidFill>
              </a:rPr>
              <a:t>Albin Myscich</a:t>
            </a:r>
            <a:endParaRPr b="1" sz="1850">
              <a:solidFill>
                <a:srgbClr val="000000"/>
              </a:solidFill>
            </a:endParaRPr>
          </a:p>
          <a:p>
            <a:pPr indent="0" lvl="0" marL="0" rtl="0" algn="ctr">
              <a:lnSpc>
                <a:spcPct val="115000"/>
              </a:lnSpc>
              <a:spcBef>
                <a:spcPts val="0"/>
              </a:spcBef>
              <a:spcAft>
                <a:spcPts val="0"/>
              </a:spcAft>
              <a:buNone/>
            </a:pPr>
            <a:r>
              <a:t/>
            </a:r>
            <a:endParaRPr b="1" sz="3200">
              <a:solidFill>
                <a:srgbClr val="000000"/>
              </a:solidFill>
            </a:endParaRPr>
          </a:p>
        </p:txBody>
      </p:sp>
      <p:pic>
        <p:nvPicPr>
          <p:cNvPr id="186" name="Google Shape;186;g16771d7c96e_0_93"/>
          <p:cNvPicPr preferRelativeResize="0"/>
          <p:nvPr/>
        </p:nvPicPr>
        <p:blipFill>
          <a:blip r:embed="rId3">
            <a:alphaModFix/>
          </a:blip>
          <a:stretch>
            <a:fillRect/>
          </a:stretch>
        </p:blipFill>
        <p:spPr>
          <a:xfrm>
            <a:off x="3378075" y="4333063"/>
            <a:ext cx="2857500" cy="1704975"/>
          </a:xfrm>
          <a:prstGeom prst="rect">
            <a:avLst/>
          </a:prstGeom>
          <a:noFill/>
          <a:ln>
            <a:noFill/>
          </a:ln>
        </p:spPr>
      </p:pic>
      <p:pic>
        <p:nvPicPr>
          <p:cNvPr id="187" name="Google Shape;187;g16771d7c96e_0_93"/>
          <p:cNvPicPr preferRelativeResize="0"/>
          <p:nvPr/>
        </p:nvPicPr>
        <p:blipFill>
          <a:blip r:embed="rId4">
            <a:alphaModFix/>
          </a:blip>
          <a:stretch>
            <a:fillRect/>
          </a:stretch>
        </p:blipFill>
        <p:spPr>
          <a:xfrm>
            <a:off x="6518193" y="2570650"/>
            <a:ext cx="2426356" cy="4077000"/>
          </a:xfrm>
          <a:prstGeom prst="rect">
            <a:avLst/>
          </a:prstGeom>
          <a:noFill/>
          <a:ln>
            <a:noFill/>
          </a:ln>
        </p:spPr>
      </p:pic>
      <p:pic>
        <p:nvPicPr>
          <p:cNvPr id="188" name="Google Shape;188;g16771d7c96e_0_93"/>
          <p:cNvPicPr preferRelativeResize="0"/>
          <p:nvPr/>
        </p:nvPicPr>
        <p:blipFill>
          <a:blip r:embed="rId5">
            <a:alphaModFix/>
          </a:blip>
          <a:stretch>
            <a:fillRect/>
          </a:stretch>
        </p:blipFill>
        <p:spPr>
          <a:xfrm>
            <a:off x="457200" y="4345973"/>
            <a:ext cx="2817425" cy="1679177"/>
          </a:xfrm>
          <a:prstGeom prst="rect">
            <a:avLst/>
          </a:prstGeom>
          <a:noFill/>
          <a:ln>
            <a:noFill/>
          </a:ln>
        </p:spPr>
      </p:pic>
      <p:pic>
        <p:nvPicPr>
          <p:cNvPr id="189" name="Google Shape;189;g16771d7c96e_0_93"/>
          <p:cNvPicPr preferRelativeResize="0"/>
          <p:nvPr/>
        </p:nvPicPr>
        <p:blipFill>
          <a:blip r:embed="rId6">
            <a:alphaModFix/>
          </a:blip>
          <a:stretch>
            <a:fillRect/>
          </a:stretch>
        </p:blipFill>
        <p:spPr>
          <a:xfrm>
            <a:off x="4716075" y="2841975"/>
            <a:ext cx="1247775" cy="609600"/>
          </a:xfrm>
          <a:prstGeom prst="rect">
            <a:avLst/>
          </a:prstGeom>
          <a:noFill/>
          <a:ln>
            <a:noFill/>
          </a:ln>
        </p:spPr>
      </p:pic>
      <p:pic>
        <p:nvPicPr>
          <p:cNvPr id="190" name="Google Shape;190;g16771d7c96e_0_93"/>
          <p:cNvPicPr preferRelativeResize="0"/>
          <p:nvPr/>
        </p:nvPicPr>
        <p:blipFill rotWithShape="1">
          <a:blip r:embed="rId7">
            <a:alphaModFix/>
          </a:blip>
          <a:srcRect b="0" l="0" r="0" t="6244"/>
          <a:stretch/>
        </p:blipFill>
        <p:spPr>
          <a:xfrm>
            <a:off x="3892425" y="6054300"/>
            <a:ext cx="1828800" cy="803700"/>
          </a:xfrm>
          <a:prstGeom prst="rect">
            <a:avLst/>
          </a:prstGeom>
          <a:noFill/>
          <a:ln>
            <a:noFill/>
          </a:ln>
        </p:spPr>
      </p:pic>
      <p:pic>
        <p:nvPicPr>
          <p:cNvPr id="191" name="Google Shape;191;g16771d7c96e_0_93"/>
          <p:cNvPicPr preferRelativeResize="0"/>
          <p:nvPr/>
        </p:nvPicPr>
        <p:blipFill>
          <a:blip r:embed="rId8">
            <a:alphaModFix/>
          </a:blip>
          <a:stretch>
            <a:fillRect/>
          </a:stretch>
        </p:blipFill>
        <p:spPr>
          <a:xfrm>
            <a:off x="670400" y="3539900"/>
            <a:ext cx="2200275" cy="704850"/>
          </a:xfrm>
          <a:prstGeom prst="rect">
            <a:avLst/>
          </a:prstGeom>
          <a:noFill/>
          <a:ln>
            <a:noFill/>
          </a:ln>
        </p:spPr>
      </p:pic>
      <p:pic>
        <p:nvPicPr>
          <p:cNvPr id="192" name="Google Shape;192;g16771d7c96e_0_93"/>
          <p:cNvPicPr preferRelativeResize="0"/>
          <p:nvPr/>
        </p:nvPicPr>
        <p:blipFill rotWithShape="1">
          <a:blip r:embed="rId9">
            <a:alphaModFix/>
          </a:blip>
          <a:srcRect b="8170" l="0" r="0" t="5733"/>
          <a:stretch/>
        </p:blipFill>
        <p:spPr>
          <a:xfrm>
            <a:off x="2968588" y="3490475"/>
            <a:ext cx="3086100" cy="803700"/>
          </a:xfrm>
          <a:prstGeom prst="rect">
            <a:avLst/>
          </a:prstGeom>
          <a:noFill/>
          <a:ln>
            <a:noFill/>
          </a:ln>
        </p:spPr>
      </p:pic>
      <p:pic>
        <p:nvPicPr>
          <p:cNvPr id="193" name="Google Shape;193;g16771d7c96e_0_93"/>
          <p:cNvPicPr preferRelativeResize="0"/>
          <p:nvPr/>
        </p:nvPicPr>
        <p:blipFill>
          <a:blip r:embed="rId10">
            <a:alphaModFix/>
          </a:blip>
          <a:stretch>
            <a:fillRect/>
          </a:stretch>
        </p:blipFill>
        <p:spPr>
          <a:xfrm>
            <a:off x="1251550" y="6094200"/>
            <a:ext cx="1228725" cy="723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8"/>
          <p:cNvSpPr txBox="1"/>
          <p:nvPr>
            <p:ph type="title"/>
          </p:nvPr>
        </p:nvSpPr>
        <p:spPr>
          <a:xfrm>
            <a:off x="457200" y="896777"/>
            <a:ext cx="8229600" cy="8037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a:t>Execution &amp; Validation Plan </a:t>
            </a:r>
            <a:br>
              <a:rPr lang="en-US"/>
            </a:br>
            <a:endParaRPr/>
          </a:p>
        </p:txBody>
      </p:sp>
      <p:sp>
        <p:nvSpPr>
          <p:cNvPr id="199" name="Google Shape;199;p8"/>
          <p:cNvSpPr txBox="1"/>
          <p:nvPr/>
        </p:nvSpPr>
        <p:spPr>
          <a:xfrm>
            <a:off x="1465007" y="1818968"/>
            <a:ext cx="60750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pic>
        <p:nvPicPr>
          <p:cNvPr id="200" name="Google Shape;200;p8"/>
          <p:cNvPicPr preferRelativeResize="0"/>
          <p:nvPr/>
        </p:nvPicPr>
        <p:blipFill>
          <a:blip r:embed="rId3">
            <a:alphaModFix/>
          </a:blip>
          <a:stretch>
            <a:fillRect/>
          </a:stretch>
        </p:blipFill>
        <p:spPr>
          <a:xfrm>
            <a:off x="1253925" y="1305500"/>
            <a:ext cx="6636126" cy="5552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16771d7c96e_0_108"/>
          <p:cNvSpPr txBox="1"/>
          <p:nvPr>
            <p:ph idx="1" type="body"/>
          </p:nvPr>
        </p:nvSpPr>
        <p:spPr>
          <a:xfrm>
            <a:off x="457200" y="1390495"/>
            <a:ext cx="8229600" cy="407700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360"/>
              </a:spcBef>
              <a:spcAft>
                <a:spcPts val="0"/>
              </a:spcAft>
              <a:buClr>
                <a:schemeClr val="dk1"/>
              </a:buClr>
              <a:buSzPts val="3200"/>
              <a:buNone/>
            </a:pPr>
            <a:r>
              <a:t/>
            </a:r>
            <a:endParaRPr b="1"/>
          </a:p>
          <a:p>
            <a:pPr indent="0" lvl="0" marL="0" rtl="0" algn="l">
              <a:spcBef>
                <a:spcPts val="360"/>
              </a:spcBef>
              <a:spcAft>
                <a:spcPts val="0"/>
              </a:spcAft>
              <a:buClr>
                <a:schemeClr val="dk1"/>
              </a:buClr>
              <a:buSzPts val="3200"/>
              <a:buNone/>
            </a:pPr>
            <a:r>
              <a:t/>
            </a:r>
            <a:endParaRPr b="1"/>
          </a:p>
          <a:p>
            <a:pPr indent="0" lvl="0" marL="0" marR="0" rtl="0" algn="ctr">
              <a:lnSpc>
                <a:spcPct val="100000"/>
              </a:lnSpc>
              <a:spcBef>
                <a:spcPts val="0"/>
              </a:spcBef>
              <a:spcAft>
                <a:spcPts val="0"/>
              </a:spcAft>
              <a:buClr>
                <a:schemeClr val="dk1"/>
              </a:buClr>
              <a:buSzPts val="4000"/>
              <a:buNone/>
            </a:pPr>
            <a:r>
              <a:rPr b="1" lang="en-US" sz="7200"/>
              <a:t>Thank You</a:t>
            </a:r>
            <a:endParaRPr b="1" sz="7200"/>
          </a:p>
          <a:p>
            <a:pPr indent="0" lvl="0" marL="0" marR="0" rtl="0" algn="ctr">
              <a:lnSpc>
                <a:spcPct val="100000"/>
              </a:lnSpc>
              <a:spcBef>
                <a:spcPts val="0"/>
              </a:spcBef>
              <a:spcAft>
                <a:spcPts val="0"/>
              </a:spcAft>
              <a:buClr>
                <a:schemeClr val="dk1"/>
              </a:buClr>
              <a:buSzPts val="4000"/>
              <a:buNone/>
            </a:pPr>
            <a:r>
              <a:t/>
            </a:r>
            <a:endParaRPr b="1" sz="7200"/>
          </a:p>
          <a:p>
            <a:pPr indent="0" lvl="0" marL="0" rtl="0" algn="ctr">
              <a:spcBef>
                <a:spcPts val="0"/>
              </a:spcBef>
              <a:spcAft>
                <a:spcPts val="0"/>
              </a:spcAft>
              <a:buClr>
                <a:schemeClr val="dk1"/>
              </a:buClr>
              <a:buSzPts val="4000"/>
              <a:buFont typeface="Arial"/>
              <a:buNone/>
            </a:pPr>
            <a:r>
              <a:rPr b="1" lang="en-US" sz="7200"/>
              <a:t>Questions?</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g16771d7c96e_0_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Summary</a:t>
            </a:r>
            <a:endParaRPr/>
          </a:p>
        </p:txBody>
      </p:sp>
      <p:sp>
        <p:nvSpPr>
          <p:cNvPr id="66" name="Google Shape;66;g16771d7c96e_0_0"/>
          <p:cNvSpPr txBox="1"/>
          <p:nvPr>
            <p:ph idx="1" type="body"/>
          </p:nvPr>
        </p:nvSpPr>
        <p:spPr>
          <a:xfrm>
            <a:off x="72300" y="1852875"/>
            <a:ext cx="4499700" cy="4163700"/>
          </a:xfrm>
          <a:prstGeom prst="rect">
            <a:avLst/>
          </a:prstGeom>
          <a:noFill/>
          <a:ln>
            <a:noFill/>
          </a:ln>
        </p:spPr>
        <p:txBody>
          <a:bodyPr anchorCtr="0" anchor="t" bIns="45700" lIns="91425" spcFirstLastPara="1" rIns="91425" wrap="square" tIns="45700">
            <a:normAutofit fontScale="92500" lnSpcReduction="10000"/>
          </a:bodyPr>
          <a:lstStyle/>
          <a:p>
            <a:pPr indent="-381317" lvl="0" marL="342900" rtl="0" algn="l">
              <a:spcBef>
                <a:spcPts val="0"/>
              </a:spcBef>
              <a:spcAft>
                <a:spcPts val="0"/>
              </a:spcAft>
              <a:buSzPct val="96296"/>
              <a:buChar char="•"/>
            </a:pPr>
            <a:r>
              <a:rPr lang="en-US" sz="2700"/>
              <a:t>Telescope focusing &amp; image processing automation</a:t>
            </a:r>
            <a:endParaRPr/>
          </a:p>
          <a:p>
            <a:pPr indent="-228600" lvl="0" marL="457200" rtl="0" algn="l">
              <a:lnSpc>
                <a:spcPct val="80000"/>
              </a:lnSpc>
              <a:spcBef>
                <a:spcPts val="0"/>
              </a:spcBef>
              <a:spcAft>
                <a:spcPts val="0"/>
              </a:spcAft>
              <a:buClr>
                <a:schemeClr val="dk1"/>
              </a:buClr>
              <a:buSzPct val="100000"/>
              <a:buNone/>
            </a:pPr>
            <a:r>
              <a:t/>
            </a:r>
            <a:endParaRPr sz="2600"/>
          </a:p>
          <a:p>
            <a:pPr indent="0" lvl="0" marL="0" rtl="0" algn="l">
              <a:spcBef>
                <a:spcPts val="0"/>
              </a:spcBef>
              <a:spcAft>
                <a:spcPts val="0"/>
              </a:spcAft>
              <a:buNone/>
            </a:pPr>
            <a:r>
              <a:rPr b="1" i="1" lang="en-US" sz="2700"/>
              <a:t>Product Will:</a:t>
            </a:r>
            <a:endParaRPr b="1" i="1" sz="2700"/>
          </a:p>
          <a:p>
            <a:pPr indent="-387191" lvl="0" marL="457200" rtl="0" algn="l">
              <a:spcBef>
                <a:spcPts val="0"/>
              </a:spcBef>
              <a:spcAft>
                <a:spcPts val="0"/>
              </a:spcAft>
              <a:buSzPct val="100000"/>
              <a:buChar char="•"/>
            </a:pPr>
            <a:r>
              <a:rPr lang="en-US" sz="2700"/>
              <a:t>Stream current images to dev board using an imager</a:t>
            </a:r>
            <a:endParaRPr sz="2700"/>
          </a:p>
          <a:p>
            <a:pPr indent="-387191" lvl="0" marL="457200" rtl="0" algn="l">
              <a:spcBef>
                <a:spcPts val="0"/>
              </a:spcBef>
              <a:spcAft>
                <a:spcPts val="0"/>
              </a:spcAft>
              <a:buSzPct val="100000"/>
              <a:buChar char="•"/>
            </a:pPr>
            <a:r>
              <a:rPr lang="en-US" sz="2700"/>
              <a:t>Autofocus using a stepper motor interface</a:t>
            </a:r>
            <a:endParaRPr sz="2700"/>
          </a:p>
          <a:p>
            <a:pPr indent="-387191" lvl="0" marL="457200" rtl="0" algn="l">
              <a:spcBef>
                <a:spcPts val="0"/>
              </a:spcBef>
              <a:spcAft>
                <a:spcPts val="0"/>
              </a:spcAft>
              <a:buSzPct val="100000"/>
              <a:buChar char="•"/>
            </a:pPr>
            <a:r>
              <a:rPr lang="en-US" sz="2700"/>
              <a:t>Display focused image post processing through a GUI</a:t>
            </a:r>
            <a:endParaRPr sz="2600"/>
          </a:p>
        </p:txBody>
      </p:sp>
      <p:pic>
        <p:nvPicPr>
          <p:cNvPr id="67" name="Google Shape;67;g16771d7c96e_0_0"/>
          <p:cNvPicPr preferRelativeResize="0"/>
          <p:nvPr/>
        </p:nvPicPr>
        <p:blipFill>
          <a:blip r:embed="rId3">
            <a:alphaModFix/>
          </a:blip>
          <a:stretch>
            <a:fillRect/>
          </a:stretch>
        </p:blipFill>
        <p:spPr>
          <a:xfrm>
            <a:off x="4572000" y="2896328"/>
            <a:ext cx="4499700" cy="207678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4"/>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Integrated System Diagram </a:t>
            </a:r>
            <a:endParaRPr/>
          </a:p>
        </p:txBody>
      </p:sp>
      <p:pic>
        <p:nvPicPr>
          <p:cNvPr id="73" name="Google Shape;73;p4"/>
          <p:cNvPicPr preferRelativeResize="0"/>
          <p:nvPr/>
        </p:nvPicPr>
        <p:blipFill>
          <a:blip r:embed="rId3">
            <a:alphaModFix/>
          </a:blip>
          <a:stretch>
            <a:fillRect/>
          </a:stretch>
        </p:blipFill>
        <p:spPr>
          <a:xfrm>
            <a:off x="5877500" y="1952193"/>
            <a:ext cx="1454100" cy="1859407"/>
          </a:xfrm>
          <a:prstGeom prst="rect">
            <a:avLst/>
          </a:prstGeom>
          <a:noFill/>
          <a:ln>
            <a:noFill/>
          </a:ln>
        </p:spPr>
      </p:pic>
      <p:pic>
        <p:nvPicPr>
          <p:cNvPr id="74" name="Google Shape;74;p4"/>
          <p:cNvPicPr preferRelativeResize="0"/>
          <p:nvPr/>
        </p:nvPicPr>
        <p:blipFill rotWithShape="1">
          <a:blip r:embed="rId4">
            <a:alphaModFix/>
          </a:blip>
          <a:srcRect b="0" l="8647" r="22939" t="18374"/>
          <a:stretch/>
        </p:blipFill>
        <p:spPr>
          <a:xfrm>
            <a:off x="960700" y="1852925"/>
            <a:ext cx="2800401" cy="4454876"/>
          </a:xfrm>
          <a:prstGeom prst="rect">
            <a:avLst/>
          </a:prstGeom>
          <a:noFill/>
          <a:ln>
            <a:noFill/>
          </a:ln>
        </p:spPr>
      </p:pic>
      <p:cxnSp>
        <p:nvCxnSpPr>
          <p:cNvPr id="75" name="Google Shape;75;p4"/>
          <p:cNvCxnSpPr/>
          <p:nvPr/>
        </p:nvCxnSpPr>
        <p:spPr>
          <a:xfrm>
            <a:off x="4072425" y="2358050"/>
            <a:ext cx="1601700" cy="0"/>
          </a:xfrm>
          <a:prstGeom prst="straightConnector1">
            <a:avLst/>
          </a:prstGeom>
          <a:noFill/>
          <a:ln cap="flat" cmpd="sng" w="38100">
            <a:solidFill>
              <a:schemeClr val="dk1"/>
            </a:solidFill>
            <a:prstDash val="solid"/>
            <a:round/>
            <a:headEnd len="med" w="med" type="none"/>
            <a:tailEnd len="med" w="med" type="triangle"/>
          </a:ln>
        </p:spPr>
      </p:cxnSp>
      <p:sp>
        <p:nvSpPr>
          <p:cNvPr id="76" name="Google Shape;76;p4"/>
          <p:cNvSpPr txBox="1"/>
          <p:nvPr/>
        </p:nvSpPr>
        <p:spPr>
          <a:xfrm>
            <a:off x="960650" y="6307800"/>
            <a:ext cx="2800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Imager and motor integration with telescope and mount</a:t>
            </a:r>
            <a:endParaRPr/>
          </a:p>
        </p:txBody>
      </p:sp>
      <p:sp>
        <p:nvSpPr>
          <p:cNvPr id="77" name="Google Shape;77;p4"/>
          <p:cNvSpPr txBox="1"/>
          <p:nvPr/>
        </p:nvSpPr>
        <p:spPr>
          <a:xfrm>
            <a:off x="5746250" y="3811600"/>
            <a:ext cx="171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User Interface</a:t>
            </a:r>
            <a:endParaRPr/>
          </a:p>
        </p:txBody>
      </p:sp>
      <p:cxnSp>
        <p:nvCxnSpPr>
          <p:cNvPr id="78" name="Google Shape;78;p4"/>
          <p:cNvCxnSpPr/>
          <p:nvPr/>
        </p:nvCxnSpPr>
        <p:spPr>
          <a:xfrm rot="10800000">
            <a:off x="4018450" y="3566550"/>
            <a:ext cx="1601700" cy="0"/>
          </a:xfrm>
          <a:prstGeom prst="straightConnector1">
            <a:avLst/>
          </a:prstGeom>
          <a:noFill/>
          <a:ln cap="flat" cmpd="sng" w="38100">
            <a:solidFill>
              <a:schemeClr val="dk1"/>
            </a:solidFill>
            <a:prstDash val="solid"/>
            <a:round/>
            <a:headEnd len="med" w="med" type="none"/>
            <a:tailEnd len="med" w="med" type="triangle"/>
          </a:ln>
        </p:spPr>
      </p:cxnSp>
      <p:sp>
        <p:nvSpPr>
          <p:cNvPr id="79" name="Google Shape;79;p4"/>
          <p:cNvSpPr txBox="1"/>
          <p:nvPr/>
        </p:nvSpPr>
        <p:spPr>
          <a:xfrm>
            <a:off x="4126600" y="1886450"/>
            <a:ext cx="145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Image Display</a:t>
            </a:r>
            <a:endParaRPr/>
          </a:p>
        </p:txBody>
      </p:sp>
      <p:sp>
        <p:nvSpPr>
          <p:cNvPr id="80" name="Google Shape;80;p4"/>
          <p:cNvSpPr txBox="1"/>
          <p:nvPr/>
        </p:nvSpPr>
        <p:spPr>
          <a:xfrm>
            <a:off x="4092238" y="2735250"/>
            <a:ext cx="1454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Autofocus &amp; Image Process Input</a:t>
            </a:r>
            <a:endParaRPr/>
          </a:p>
        </p:txBody>
      </p:sp>
      <p:pic>
        <p:nvPicPr>
          <p:cNvPr id="81" name="Google Shape;81;p4"/>
          <p:cNvPicPr preferRelativeResize="0"/>
          <p:nvPr/>
        </p:nvPicPr>
        <p:blipFill rotWithShape="1">
          <a:blip r:embed="rId5">
            <a:alphaModFix/>
          </a:blip>
          <a:srcRect b="6296" l="0" r="0" t="0"/>
          <a:stretch/>
        </p:blipFill>
        <p:spPr>
          <a:xfrm>
            <a:off x="5746250" y="4211806"/>
            <a:ext cx="1716599" cy="2144696"/>
          </a:xfrm>
          <a:prstGeom prst="rect">
            <a:avLst/>
          </a:prstGeom>
          <a:noFill/>
          <a:ln>
            <a:noFill/>
          </a:ln>
        </p:spPr>
      </p:pic>
      <p:sp>
        <p:nvSpPr>
          <p:cNvPr id="82" name="Google Shape;82;p4"/>
          <p:cNvSpPr txBox="1"/>
          <p:nvPr/>
        </p:nvSpPr>
        <p:spPr>
          <a:xfrm>
            <a:off x="5803700" y="6415500"/>
            <a:ext cx="1601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Power Supply</a:t>
            </a:r>
            <a:endParaRPr/>
          </a:p>
        </p:txBody>
      </p:sp>
      <p:cxnSp>
        <p:nvCxnSpPr>
          <p:cNvPr id="83" name="Google Shape;83;p4"/>
          <p:cNvCxnSpPr/>
          <p:nvPr/>
        </p:nvCxnSpPr>
        <p:spPr>
          <a:xfrm rot="10800000">
            <a:off x="3952825" y="5173100"/>
            <a:ext cx="1601700" cy="0"/>
          </a:xfrm>
          <a:prstGeom prst="straightConnector1">
            <a:avLst/>
          </a:prstGeom>
          <a:noFill/>
          <a:ln cap="flat" cmpd="sng" w="38100">
            <a:solidFill>
              <a:schemeClr val="dk1"/>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16771d7c96e_1_21"/>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Timeline </a:t>
            </a:r>
            <a:endParaRPr/>
          </a:p>
        </p:txBody>
      </p:sp>
      <p:sp>
        <p:nvSpPr>
          <p:cNvPr id="89" name="Google Shape;89;g16771d7c96e_1_21"/>
          <p:cNvSpPr txBox="1"/>
          <p:nvPr/>
        </p:nvSpPr>
        <p:spPr>
          <a:xfrm>
            <a:off x="2152073" y="4374760"/>
            <a:ext cx="41682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 name="Google Shape;90;g16771d7c96e_1_21"/>
          <p:cNvSpPr txBox="1"/>
          <p:nvPr/>
        </p:nvSpPr>
        <p:spPr>
          <a:xfrm>
            <a:off x="341745" y="1705986"/>
            <a:ext cx="9088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aphicFrame>
        <p:nvGraphicFramePr>
          <p:cNvPr id="91" name="Google Shape;91;g16771d7c96e_1_21"/>
          <p:cNvGraphicFramePr/>
          <p:nvPr/>
        </p:nvGraphicFramePr>
        <p:xfrm>
          <a:off x="306422" y="2384579"/>
          <a:ext cx="3000000" cy="3000000"/>
        </p:xfrm>
        <a:graphic>
          <a:graphicData uri="http://schemas.openxmlformats.org/drawingml/2006/table">
            <a:tbl>
              <a:tblPr>
                <a:noFill/>
                <a:tableStyleId>{72432E52-FF12-4909-8F17-97237328CD46}</a:tableStyleId>
              </a:tblPr>
              <a:tblGrid>
                <a:gridCol w="1082550"/>
                <a:gridCol w="1078400"/>
                <a:gridCol w="1080450"/>
                <a:gridCol w="1080450"/>
                <a:gridCol w="1088800"/>
                <a:gridCol w="1137425"/>
                <a:gridCol w="1027600"/>
                <a:gridCol w="955475"/>
              </a:tblGrid>
              <a:tr h="2088825">
                <a:tc>
                  <a:txBody>
                    <a:bodyPr/>
                    <a:lstStyle/>
                    <a:p>
                      <a:pPr indent="0" lvl="0" marL="0" marR="0" rtl="0" algn="ctr">
                        <a:spcBef>
                          <a:spcPts val="0"/>
                        </a:spcBef>
                        <a:spcAft>
                          <a:spcPts val="0"/>
                        </a:spcAft>
                        <a:buNone/>
                      </a:pPr>
                      <a:r>
                        <a:rPr lang="en-US" sz="1000" u="none" cap="none" strike="noStrike"/>
                        <a:t>Subsystem Designs and Testing</a:t>
                      </a:r>
                      <a:endParaRPr sz="1000"/>
                    </a:p>
                    <a:p>
                      <a:pPr indent="0" lvl="0" marL="0" marR="0" rtl="0" algn="ctr">
                        <a:spcBef>
                          <a:spcPts val="0"/>
                        </a:spcBef>
                        <a:spcAft>
                          <a:spcPts val="0"/>
                        </a:spcAft>
                        <a:buNone/>
                      </a:pPr>
                      <a:r>
                        <a:t/>
                      </a:r>
                      <a:endParaRPr sz="1000"/>
                    </a:p>
                    <a:p>
                      <a:pPr indent="0" lvl="0" marL="0" marR="0" rtl="0" algn="ctr">
                        <a:spcBef>
                          <a:spcPts val="0"/>
                        </a:spcBef>
                        <a:spcAft>
                          <a:spcPts val="0"/>
                        </a:spcAft>
                        <a:buNone/>
                      </a:pPr>
                      <a:r>
                        <a:rPr b="1" lang="en-US" sz="1000" u="none" cap="none" strike="noStrike"/>
                        <a:t>(completed </a:t>
                      </a:r>
                      <a:r>
                        <a:rPr b="1" lang="en-US" sz="1000"/>
                        <a:t>4</a:t>
                      </a:r>
                      <a:r>
                        <a:rPr b="1" lang="en-US" sz="1000" u="none" cap="none" strike="noStrike"/>
                        <a:t>/</a:t>
                      </a:r>
                      <a:r>
                        <a:rPr b="1" lang="en-US" sz="1000"/>
                        <a:t>2</a:t>
                      </a:r>
                      <a:r>
                        <a:rPr b="1" lang="en-US" sz="1000" u="none" cap="none" strike="noStrike"/>
                        <a:t>1)</a:t>
                      </a:r>
                      <a:endParaRPr b="1" sz="1000" u="none" cap="none" strike="noStrike"/>
                    </a:p>
                  </a:txBody>
                  <a:tcPr marT="45675" marB="4567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B050">
                        <a:alpha val="49800"/>
                      </a:srgbClr>
                    </a:solidFill>
                  </a:tcPr>
                </a:tc>
                <a:tc>
                  <a:txBody>
                    <a:bodyPr/>
                    <a:lstStyle/>
                    <a:p>
                      <a:pPr indent="0" lvl="0" marL="0" marR="0" rtl="0" algn="ctr">
                        <a:lnSpc>
                          <a:spcPct val="100000"/>
                        </a:lnSpc>
                        <a:spcBef>
                          <a:spcPts val="0"/>
                        </a:spcBef>
                        <a:spcAft>
                          <a:spcPts val="0"/>
                        </a:spcAft>
                        <a:buNone/>
                      </a:pPr>
                      <a:r>
                        <a:rPr lang="en-US" sz="1000"/>
                        <a:t>Integration of Motors, Autofocusing Program, and Imager Subsystems </a:t>
                      </a:r>
                      <a:endParaRPr sz="1000"/>
                    </a:p>
                    <a:p>
                      <a:pPr indent="0" lvl="0" marL="0" rtl="0" algn="ctr">
                        <a:spcBef>
                          <a:spcPts val="0"/>
                        </a:spcBef>
                        <a:spcAft>
                          <a:spcPts val="0"/>
                        </a:spcAft>
                        <a:buNone/>
                      </a:pPr>
                      <a:r>
                        <a:t/>
                      </a:r>
                      <a:endParaRPr sz="1000">
                        <a:solidFill>
                          <a:srgbClr val="000000"/>
                        </a:solidFill>
                      </a:endParaRPr>
                    </a:p>
                    <a:p>
                      <a:pPr indent="0" lvl="0" marL="0" rtl="0" algn="ctr">
                        <a:spcBef>
                          <a:spcPts val="0"/>
                        </a:spcBef>
                        <a:spcAft>
                          <a:spcPts val="0"/>
                        </a:spcAft>
                        <a:buClr>
                          <a:srgbClr val="000000"/>
                        </a:buClr>
                        <a:buFont typeface="Arial"/>
                        <a:buNone/>
                      </a:pPr>
                      <a:r>
                        <a:rPr b="1" lang="en-US" sz="1000">
                          <a:solidFill>
                            <a:srgbClr val="000000"/>
                          </a:solidFill>
                        </a:rPr>
                        <a:t>(to completed by 10/</a:t>
                      </a:r>
                      <a:r>
                        <a:rPr b="1" lang="en-US" sz="1000"/>
                        <a:t>14</a:t>
                      </a:r>
                      <a:r>
                        <a:rPr b="1" lang="en-US" sz="1000">
                          <a:solidFill>
                            <a:srgbClr val="000000"/>
                          </a:solidFill>
                        </a:rPr>
                        <a:t>)</a:t>
                      </a:r>
                      <a:endParaRPr b="1" sz="1000">
                        <a:solidFill>
                          <a:srgbClr val="000000"/>
                        </a:solidFill>
                      </a:endParaRPr>
                    </a:p>
                    <a:p>
                      <a:pPr indent="0" lvl="0" marL="0" marR="0" rtl="0" algn="ctr">
                        <a:spcBef>
                          <a:spcPts val="0"/>
                        </a:spcBef>
                        <a:spcAft>
                          <a:spcPts val="0"/>
                        </a:spcAft>
                        <a:buNone/>
                      </a:pPr>
                      <a:r>
                        <a:t/>
                      </a:r>
                      <a:endParaRPr sz="1000"/>
                    </a:p>
                  </a:txBody>
                  <a:tcPr marT="45675" marB="4567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00">
                        <a:alpha val="49800"/>
                      </a:srgbClr>
                    </a:solidFill>
                  </a:tcPr>
                </a:tc>
                <a:tc>
                  <a:txBody>
                    <a:bodyPr/>
                    <a:lstStyle/>
                    <a:p>
                      <a:pPr indent="0" lvl="0" marL="0" marR="0" rtl="0" algn="ctr">
                        <a:spcBef>
                          <a:spcPts val="0"/>
                        </a:spcBef>
                        <a:spcAft>
                          <a:spcPts val="0"/>
                        </a:spcAft>
                        <a:buNone/>
                      </a:pPr>
                      <a:r>
                        <a:rPr lang="en-US" sz="1000" u="none" cap="none" strike="noStrike"/>
                        <a:t>Integration of</a:t>
                      </a:r>
                      <a:r>
                        <a:rPr lang="en-US" sz="1000"/>
                        <a:t> Image Processor and GUI</a:t>
                      </a:r>
                      <a:br>
                        <a:rPr lang="en-US" sz="1000" u="none" cap="none" strike="noStrike"/>
                      </a:br>
                      <a:endParaRPr sz="1000" u="none" cap="none" strike="noStrike"/>
                    </a:p>
                    <a:p>
                      <a:pPr indent="0" lvl="0" marL="0" marR="0" rtl="0" algn="ctr">
                        <a:spcBef>
                          <a:spcPts val="0"/>
                        </a:spcBef>
                        <a:spcAft>
                          <a:spcPts val="0"/>
                        </a:spcAft>
                        <a:buNone/>
                      </a:pPr>
                      <a:r>
                        <a:rPr b="1" lang="en-US" sz="1000" u="none" cap="none" strike="noStrike"/>
                        <a:t>(to completed by </a:t>
                      </a:r>
                      <a:r>
                        <a:rPr b="1" lang="en-US" sz="1000"/>
                        <a:t>10/14</a:t>
                      </a:r>
                      <a:r>
                        <a:rPr b="1" lang="en-US" sz="1000" u="none" cap="none" strike="noStrike"/>
                        <a:t>)</a:t>
                      </a:r>
                      <a:endParaRPr b="1" sz="1000" u="none" cap="none" strike="noStrike"/>
                    </a:p>
                  </a:txBody>
                  <a:tcPr marT="45675" marB="4567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00">
                        <a:alpha val="49800"/>
                      </a:srgbClr>
                    </a:solidFill>
                  </a:tcPr>
                </a:tc>
                <a:tc>
                  <a:txBody>
                    <a:bodyPr/>
                    <a:lstStyle/>
                    <a:p>
                      <a:pPr indent="0" lvl="0" marL="0" marR="0" rtl="0" algn="ctr">
                        <a:spcBef>
                          <a:spcPts val="0"/>
                        </a:spcBef>
                        <a:spcAft>
                          <a:spcPts val="0"/>
                        </a:spcAft>
                        <a:buNone/>
                      </a:pPr>
                      <a:r>
                        <a:rPr lang="en-US" sz="1000"/>
                        <a:t>Integration of Power Supply with all Dependent Subsystems </a:t>
                      </a:r>
                      <a:endParaRPr sz="1000"/>
                    </a:p>
                    <a:p>
                      <a:pPr indent="0" lvl="0" marL="0" marR="0" rtl="0" algn="ctr">
                        <a:spcBef>
                          <a:spcPts val="0"/>
                        </a:spcBef>
                        <a:spcAft>
                          <a:spcPts val="0"/>
                        </a:spcAft>
                        <a:buNone/>
                      </a:pPr>
                      <a:r>
                        <a:t/>
                      </a:r>
                      <a:endParaRPr sz="1000">
                        <a:solidFill>
                          <a:srgbClr val="000000"/>
                        </a:solidFill>
                      </a:endParaRPr>
                    </a:p>
                    <a:p>
                      <a:pPr indent="0" lvl="0" marL="0" marR="0" rtl="0" algn="ctr">
                        <a:spcBef>
                          <a:spcPts val="0"/>
                        </a:spcBef>
                        <a:spcAft>
                          <a:spcPts val="0"/>
                        </a:spcAft>
                        <a:buNone/>
                      </a:pPr>
                      <a:r>
                        <a:rPr b="1" lang="en-US" sz="1000">
                          <a:solidFill>
                            <a:srgbClr val="000000"/>
                          </a:solidFill>
                        </a:rPr>
                        <a:t>(to completed by 10/</a:t>
                      </a:r>
                      <a:r>
                        <a:rPr b="1" lang="en-US" sz="1000"/>
                        <a:t>14</a:t>
                      </a:r>
                      <a:r>
                        <a:rPr b="1" lang="en-US" sz="1000">
                          <a:solidFill>
                            <a:srgbClr val="000000"/>
                          </a:solidFill>
                        </a:rPr>
                        <a:t>)</a:t>
                      </a:r>
                      <a:endParaRPr b="1" sz="1000">
                        <a:solidFill>
                          <a:srgbClr val="000000"/>
                        </a:solidFill>
                      </a:endParaRPr>
                    </a:p>
                    <a:p>
                      <a:pPr indent="0" lvl="0" marL="0" marR="0" rtl="0" algn="ctr">
                        <a:spcBef>
                          <a:spcPts val="0"/>
                        </a:spcBef>
                        <a:spcAft>
                          <a:spcPts val="0"/>
                        </a:spcAft>
                        <a:buNone/>
                      </a:pPr>
                      <a:r>
                        <a:t/>
                      </a:r>
                      <a:endParaRPr sz="1000"/>
                    </a:p>
                  </a:txBody>
                  <a:tcPr marT="45675" marB="4567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00">
                        <a:alpha val="49800"/>
                      </a:srgbClr>
                    </a:solidFill>
                  </a:tcPr>
                </a:tc>
                <a:tc>
                  <a:txBody>
                    <a:bodyPr/>
                    <a:lstStyle/>
                    <a:p>
                      <a:pPr indent="0" lvl="0" marL="0" marR="0" rtl="0" algn="ctr">
                        <a:spcBef>
                          <a:spcPts val="0"/>
                        </a:spcBef>
                        <a:spcAft>
                          <a:spcPts val="0"/>
                        </a:spcAft>
                        <a:buNone/>
                      </a:pPr>
                      <a:r>
                        <a:rPr lang="en-US" sz="1000" u="none" cap="none" strike="noStrike"/>
                        <a:t>Final Integration </a:t>
                      </a:r>
                      <a:endParaRPr sz="1000" u="none" cap="none" strike="noStrike"/>
                    </a:p>
                    <a:p>
                      <a:pPr indent="0" lvl="0" marL="0" marR="0" rtl="0" algn="ctr">
                        <a:spcBef>
                          <a:spcPts val="0"/>
                        </a:spcBef>
                        <a:spcAft>
                          <a:spcPts val="0"/>
                        </a:spcAft>
                        <a:buNone/>
                      </a:pPr>
                      <a:br>
                        <a:rPr lang="en-US" sz="1000" u="none" cap="none" strike="noStrike"/>
                      </a:br>
                      <a:r>
                        <a:rPr b="1" lang="en-US" sz="1000" u="none" cap="none" strike="noStrike"/>
                        <a:t>(to complete by 10/</a:t>
                      </a:r>
                      <a:r>
                        <a:rPr b="1" lang="en-US" sz="1000"/>
                        <a:t>28</a:t>
                      </a:r>
                      <a:r>
                        <a:rPr b="1" lang="en-US" sz="1000" u="none" cap="none" strike="noStrike"/>
                        <a:t>)</a:t>
                      </a:r>
                      <a:endParaRPr b="1" sz="1000" u="none" cap="none" strike="noStrike"/>
                    </a:p>
                  </a:txBody>
                  <a:tcPr marT="45675" marB="4567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u="none" cap="none" strike="noStrike"/>
                        <a:t>System Test</a:t>
                      </a:r>
                      <a:br>
                        <a:rPr lang="en-US" sz="1000" u="none" cap="none" strike="noStrike"/>
                      </a:br>
                      <a:endParaRPr sz="1000" u="none" cap="none" strike="noStrike"/>
                    </a:p>
                    <a:p>
                      <a:pPr indent="0" lvl="0" marL="0" marR="0" rtl="0" algn="ctr">
                        <a:spcBef>
                          <a:spcPts val="0"/>
                        </a:spcBef>
                        <a:spcAft>
                          <a:spcPts val="0"/>
                        </a:spcAft>
                        <a:buNone/>
                      </a:pPr>
                      <a:r>
                        <a:rPr b="1" lang="en-US" sz="1000" u="none" cap="none" strike="noStrike"/>
                        <a:t>(to complete </a:t>
                      </a:r>
                      <a:endParaRPr b="1" sz="1000" u="none" cap="none" strike="noStrike"/>
                    </a:p>
                    <a:p>
                      <a:pPr indent="0" lvl="0" marL="0" marR="0" rtl="0" algn="ctr">
                        <a:spcBef>
                          <a:spcPts val="0"/>
                        </a:spcBef>
                        <a:spcAft>
                          <a:spcPts val="0"/>
                        </a:spcAft>
                        <a:buNone/>
                      </a:pPr>
                      <a:r>
                        <a:rPr b="1" lang="en-US" sz="1000" u="none" cap="none" strike="noStrike"/>
                        <a:t>by 11/</a:t>
                      </a:r>
                      <a:r>
                        <a:rPr b="1" lang="en-US" sz="1000"/>
                        <a:t>11</a:t>
                      </a:r>
                      <a:r>
                        <a:rPr b="1" lang="en-US" sz="1000" u="none" cap="none" strike="noStrike"/>
                        <a:t>)</a:t>
                      </a:r>
                      <a:endParaRPr b="1" sz="1000" u="none" cap="none" strike="noStrike"/>
                    </a:p>
                  </a:txBody>
                  <a:tcPr marT="45675" marB="4567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u="none" cap="none" strike="noStrike"/>
                        <a:t>Validation</a:t>
                      </a:r>
                      <a:br>
                        <a:rPr lang="en-US" sz="1000" u="none" cap="none" strike="noStrike"/>
                      </a:br>
                      <a:endParaRPr sz="1000" u="none" cap="none" strike="noStrike"/>
                    </a:p>
                    <a:p>
                      <a:pPr indent="0" lvl="0" marL="0" marR="0" rtl="0" algn="ctr">
                        <a:spcBef>
                          <a:spcPts val="0"/>
                        </a:spcBef>
                        <a:spcAft>
                          <a:spcPts val="0"/>
                        </a:spcAft>
                        <a:buNone/>
                      </a:pPr>
                      <a:r>
                        <a:rPr b="1" lang="en-US" sz="1000" u="none" cap="none" strike="noStrike"/>
                        <a:t>(to complete by 11/2</a:t>
                      </a:r>
                      <a:r>
                        <a:rPr b="1" lang="en-US" sz="1000"/>
                        <a:t>8</a:t>
                      </a:r>
                      <a:r>
                        <a:rPr b="1" lang="en-US" sz="1000" u="none" cap="none" strike="noStrike"/>
                        <a:t>)</a:t>
                      </a:r>
                      <a:endParaRPr b="1" sz="1000" u="none" cap="none" strike="noStrike"/>
                    </a:p>
                  </a:txBody>
                  <a:tcPr marT="45675" marB="4567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u="none" cap="none" strike="noStrike"/>
                        <a:t>Demo and Report </a:t>
                      </a:r>
                      <a:br>
                        <a:rPr lang="en-US" sz="1000" u="none" cap="none" strike="noStrike"/>
                      </a:br>
                      <a:endParaRPr sz="1000" u="none" cap="none" strike="noStrike"/>
                    </a:p>
                    <a:p>
                      <a:pPr indent="0" lvl="0" marL="0" marR="0" rtl="0" algn="ctr">
                        <a:spcBef>
                          <a:spcPts val="0"/>
                        </a:spcBef>
                        <a:spcAft>
                          <a:spcPts val="0"/>
                        </a:spcAft>
                        <a:buNone/>
                      </a:pPr>
                      <a:r>
                        <a:rPr b="1" lang="en-US" sz="1000" u="none" cap="none" strike="noStrike"/>
                        <a:t>(to complete by 12/</a:t>
                      </a:r>
                      <a:r>
                        <a:rPr b="1" lang="en-US" sz="1000"/>
                        <a:t>2</a:t>
                      </a:r>
                      <a:r>
                        <a:rPr b="1" lang="en-US" sz="1000" u="none" cap="none" strike="noStrike"/>
                        <a:t>)</a:t>
                      </a:r>
                      <a:endParaRPr b="1" sz="1000" u="none" cap="none" strike="noStrike"/>
                    </a:p>
                  </a:txBody>
                  <a:tcPr marT="45675" marB="4567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6"/>
          <p:cNvSpPr txBox="1"/>
          <p:nvPr>
            <p:ph type="title"/>
          </p:nvPr>
        </p:nvSpPr>
        <p:spPr>
          <a:xfrm>
            <a:off x="457200" y="974352"/>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t/>
            </a:r>
            <a:endParaRPr/>
          </a:p>
          <a:p>
            <a:pPr indent="0" lvl="0" marL="0" rtl="0" algn="ctr">
              <a:lnSpc>
                <a:spcPct val="115000"/>
              </a:lnSpc>
              <a:spcBef>
                <a:spcPts val="0"/>
              </a:spcBef>
              <a:spcAft>
                <a:spcPts val="0"/>
              </a:spcAft>
              <a:buClr>
                <a:schemeClr val="dk1"/>
              </a:buClr>
              <a:buSzPts val="1100"/>
              <a:buFont typeface="Arial"/>
              <a:buNone/>
            </a:pPr>
            <a:r>
              <a:rPr lang="en-US"/>
              <a:t>Motor Assembly</a:t>
            </a:r>
            <a:endParaRPr/>
          </a:p>
          <a:p>
            <a:pPr indent="0" lvl="0" marL="0" rtl="0" algn="ctr">
              <a:lnSpc>
                <a:spcPct val="115000"/>
              </a:lnSpc>
              <a:spcBef>
                <a:spcPts val="0"/>
              </a:spcBef>
              <a:spcAft>
                <a:spcPts val="0"/>
              </a:spcAft>
              <a:buClr>
                <a:schemeClr val="dk1"/>
              </a:buClr>
              <a:buSzPts val="1100"/>
              <a:buFont typeface="Arial"/>
              <a:buNone/>
            </a:pPr>
            <a:r>
              <a:rPr lang="en-US" sz="1720"/>
              <a:t>Alonna Too-Chiobi</a:t>
            </a:r>
            <a:endParaRPr sz="2980"/>
          </a:p>
          <a:p>
            <a:pPr indent="0" lvl="0" marL="0" rtl="0" algn="ctr">
              <a:lnSpc>
                <a:spcPct val="115000"/>
              </a:lnSpc>
              <a:spcBef>
                <a:spcPts val="0"/>
              </a:spcBef>
              <a:spcAft>
                <a:spcPts val="0"/>
              </a:spcAft>
              <a:buClr>
                <a:schemeClr val="dk1"/>
              </a:buClr>
              <a:buSzPts val="990"/>
              <a:buFont typeface="Arial"/>
              <a:buNone/>
            </a:pPr>
            <a:r>
              <a:t/>
            </a:r>
            <a:endParaRPr/>
          </a:p>
        </p:txBody>
      </p:sp>
      <p:graphicFrame>
        <p:nvGraphicFramePr>
          <p:cNvPr id="97" name="Google Shape;97;p6"/>
          <p:cNvGraphicFramePr/>
          <p:nvPr/>
        </p:nvGraphicFramePr>
        <p:xfrm>
          <a:off x="685800" y="1952075"/>
          <a:ext cx="3000000" cy="3000000"/>
        </p:xfrm>
        <a:graphic>
          <a:graphicData uri="http://schemas.openxmlformats.org/drawingml/2006/table">
            <a:tbl>
              <a:tblPr>
                <a:noFill/>
                <a:tableStyleId>{72432E52-FF12-4909-8F17-97237328CD46}</a:tableStyleId>
              </a:tblPr>
              <a:tblGrid>
                <a:gridCol w="3886200"/>
                <a:gridCol w="3886200"/>
              </a:tblGrid>
              <a:tr h="64030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last update                          </a:t>
                      </a:r>
                      <a:r>
                        <a:rPr lang="en-US" sz="1800" u="none" cap="none" strike="noStrike">
                          <a:solidFill>
                            <a:srgbClr val="FF0000"/>
                          </a:solidFill>
                        </a:rPr>
                        <a:t> 27.5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342900" lvl="0" marL="457200" marR="0" rtl="0" algn="l">
                        <a:spcBef>
                          <a:spcPts val="0"/>
                        </a:spcBef>
                        <a:spcAft>
                          <a:spcPts val="0"/>
                        </a:spcAft>
                        <a:buSzPts val="1800"/>
                        <a:buChar char="●"/>
                      </a:pPr>
                      <a:r>
                        <a:rPr lang="en-US" sz="1800"/>
                        <a:t>Configured and tested new stepper motor</a:t>
                      </a:r>
                      <a:endParaRPr sz="1800"/>
                    </a:p>
                    <a:p>
                      <a:pPr indent="-342900" lvl="0" marL="457200" marR="0" rtl="0" algn="l">
                        <a:spcBef>
                          <a:spcPts val="0"/>
                        </a:spcBef>
                        <a:spcAft>
                          <a:spcPts val="0"/>
                        </a:spcAft>
                        <a:buSzPts val="1800"/>
                        <a:buChar char="●"/>
                      </a:pPr>
                      <a:r>
                        <a:rPr lang="en-US" sz="1800"/>
                        <a:t>Designed and tested motor gear assembly</a:t>
                      </a:r>
                      <a:endParaRPr sz="1800"/>
                    </a:p>
                    <a:p>
                      <a:pPr indent="-342900" lvl="0" marL="457200" marR="0" rtl="0" algn="l">
                        <a:spcBef>
                          <a:spcPts val="0"/>
                        </a:spcBef>
                        <a:spcAft>
                          <a:spcPts val="0"/>
                        </a:spcAft>
                        <a:buSzPts val="1800"/>
                        <a:buChar char="●"/>
                      </a:pPr>
                      <a:r>
                        <a:rPr lang="en-US" sz="1800"/>
                        <a:t>Integrated Imager and Motor assembly subsystems by testing image clarity at multiple step counts (up to 650) </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spcBef>
                          <a:spcPts val="0"/>
                        </a:spcBef>
                        <a:spcAft>
                          <a:spcPts val="0"/>
                        </a:spcAft>
                        <a:buSzPts val="1800"/>
                        <a:buChar char="●"/>
                      </a:pPr>
                      <a:r>
                        <a:rPr lang="en-US" sz="1800"/>
                        <a:t>Complete integration of Autofocusing Program and Motor Assembly subsystems </a:t>
                      </a:r>
                      <a:endParaRPr sz="1800"/>
                    </a:p>
                    <a:p>
                      <a:pPr indent="-342900" lvl="0" marL="457200" marR="0" rtl="0" algn="l">
                        <a:spcBef>
                          <a:spcPts val="0"/>
                        </a:spcBef>
                        <a:spcAft>
                          <a:spcPts val="0"/>
                        </a:spcAft>
                        <a:buSzPts val="1800"/>
                        <a:buChar char="●"/>
                      </a:pPr>
                      <a:r>
                        <a:rPr lang="en-US" sz="1800"/>
                        <a:t>Complete </a:t>
                      </a:r>
                      <a:r>
                        <a:rPr lang="en-US" sz="1800"/>
                        <a:t>ongoing</a:t>
                      </a:r>
                      <a:r>
                        <a:rPr lang="en-US" sz="1800"/>
                        <a:t> validation of Motor function while powered by Power Supply subsystem </a:t>
                      </a:r>
                      <a:endParaRPr sz="1800"/>
                    </a:p>
                    <a:p>
                      <a:pPr indent="-342900" lvl="0" marL="457200" marR="0" rtl="0" algn="l">
                        <a:spcBef>
                          <a:spcPts val="0"/>
                        </a:spcBef>
                        <a:spcAft>
                          <a:spcPts val="0"/>
                        </a:spcAft>
                        <a:buSzPts val="1800"/>
                        <a:buChar char="●"/>
                      </a:pPr>
                      <a:r>
                        <a:rPr lang="en-US" sz="1800"/>
                        <a:t>Assemble and program Eq-2 mount drive</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7"/>
          <p:cNvSpPr txBox="1"/>
          <p:nvPr>
            <p:ph type="title"/>
          </p:nvPr>
        </p:nvSpPr>
        <p:spPr>
          <a:xfrm>
            <a:off x="384450" y="827152"/>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t/>
            </a:r>
            <a:endParaRPr/>
          </a:p>
          <a:p>
            <a:pPr indent="0" lvl="0" marL="0" rtl="0" algn="ctr">
              <a:lnSpc>
                <a:spcPct val="115000"/>
              </a:lnSpc>
              <a:spcBef>
                <a:spcPts val="0"/>
              </a:spcBef>
              <a:spcAft>
                <a:spcPts val="0"/>
              </a:spcAft>
              <a:buClr>
                <a:schemeClr val="dk1"/>
              </a:buClr>
              <a:buSzPts val="1100"/>
              <a:buFont typeface="Arial"/>
              <a:buNone/>
            </a:pPr>
            <a:r>
              <a:rPr lang="en-US"/>
              <a:t>Motor Assembly</a:t>
            </a:r>
            <a:endParaRPr/>
          </a:p>
          <a:p>
            <a:pPr indent="0" lvl="0" marL="0" rtl="0" algn="ctr">
              <a:lnSpc>
                <a:spcPct val="115000"/>
              </a:lnSpc>
              <a:spcBef>
                <a:spcPts val="0"/>
              </a:spcBef>
              <a:spcAft>
                <a:spcPts val="0"/>
              </a:spcAft>
              <a:buClr>
                <a:schemeClr val="dk1"/>
              </a:buClr>
              <a:buSzPts val="1100"/>
              <a:buFont typeface="Arial"/>
              <a:buNone/>
            </a:pPr>
            <a:r>
              <a:rPr lang="en-US" sz="1720"/>
              <a:t>Alonna Too-Chiobi</a:t>
            </a:r>
            <a:endParaRPr sz="2980"/>
          </a:p>
          <a:p>
            <a:pPr indent="0" lvl="0" marL="0" rtl="0" algn="ctr">
              <a:lnSpc>
                <a:spcPct val="115000"/>
              </a:lnSpc>
              <a:spcBef>
                <a:spcPts val="0"/>
              </a:spcBef>
              <a:spcAft>
                <a:spcPts val="0"/>
              </a:spcAft>
              <a:buClr>
                <a:schemeClr val="dk1"/>
              </a:buClr>
              <a:buSzPts val="990"/>
              <a:buFont typeface="Arial"/>
              <a:buNone/>
            </a:pPr>
            <a:r>
              <a:t/>
            </a:r>
            <a:endParaRPr/>
          </a:p>
        </p:txBody>
      </p:sp>
      <p:pic>
        <p:nvPicPr>
          <p:cNvPr id="103" name="Google Shape;103;p7" title="Chart"/>
          <p:cNvPicPr preferRelativeResize="0"/>
          <p:nvPr/>
        </p:nvPicPr>
        <p:blipFill>
          <a:blip r:embed="rId3">
            <a:alphaModFix/>
          </a:blip>
          <a:stretch>
            <a:fillRect/>
          </a:stretch>
        </p:blipFill>
        <p:spPr>
          <a:xfrm>
            <a:off x="384450" y="1668000"/>
            <a:ext cx="3917099" cy="2424026"/>
          </a:xfrm>
          <a:prstGeom prst="rect">
            <a:avLst/>
          </a:prstGeom>
          <a:noFill/>
          <a:ln>
            <a:noFill/>
          </a:ln>
        </p:spPr>
      </p:pic>
      <p:pic>
        <p:nvPicPr>
          <p:cNvPr id="104" name="Google Shape;104;p7" title="Chart"/>
          <p:cNvPicPr preferRelativeResize="0"/>
          <p:nvPr/>
        </p:nvPicPr>
        <p:blipFill>
          <a:blip r:embed="rId4">
            <a:alphaModFix/>
          </a:blip>
          <a:stretch>
            <a:fillRect/>
          </a:stretch>
        </p:blipFill>
        <p:spPr>
          <a:xfrm>
            <a:off x="384450" y="4129184"/>
            <a:ext cx="4037151" cy="2498316"/>
          </a:xfrm>
          <a:prstGeom prst="rect">
            <a:avLst/>
          </a:prstGeom>
          <a:noFill/>
          <a:ln>
            <a:noFill/>
          </a:ln>
        </p:spPr>
      </p:pic>
      <p:pic>
        <p:nvPicPr>
          <p:cNvPr id="105" name="Google Shape;105;p7" title="Chart"/>
          <p:cNvPicPr preferRelativeResize="0"/>
          <p:nvPr/>
        </p:nvPicPr>
        <p:blipFill>
          <a:blip r:embed="rId5">
            <a:alphaModFix/>
          </a:blip>
          <a:stretch>
            <a:fillRect/>
          </a:stretch>
        </p:blipFill>
        <p:spPr>
          <a:xfrm>
            <a:off x="4713125" y="1668000"/>
            <a:ext cx="3917099" cy="2424032"/>
          </a:xfrm>
          <a:prstGeom prst="rect">
            <a:avLst/>
          </a:prstGeom>
          <a:noFill/>
          <a:ln>
            <a:noFill/>
          </a:ln>
        </p:spPr>
      </p:pic>
      <p:pic>
        <p:nvPicPr>
          <p:cNvPr id="106" name="Google Shape;106;p7" title="Chart"/>
          <p:cNvPicPr preferRelativeResize="0"/>
          <p:nvPr/>
        </p:nvPicPr>
        <p:blipFill>
          <a:blip r:embed="rId6">
            <a:alphaModFix/>
          </a:blip>
          <a:stretch>
            <a:fillRect/>
          </a:stretch>
        </p:blipFill>
        <p:spPr>
          <a:xfrm>
            <a:off x="4713124" y="4092026"/>
            <a:ext cx="4037147" cy="24983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16771d7c96e_0_165"/>
          <p:cNvSpPr txBox="1"/>
          <p:nvPr>
            <p:ph type="title"/>
          </p:nvPr>
        </p:nvSpPr>
        <p:spPr>
          <a:xfrm>
            <a:off x="384450" y="827152"/>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t/>
            </a:r>
            <a:endParaRPr/>
          </a:p>
          <a:p>
            <a:pPr indent="0" lvl="0" marL="0" rtl="0" algn="ctr">
              <a:lnSpc>
                <a:spcPct val="115000"/>
              </a:lnSpc>
              <a:spcBef>
                <a:spcPts val="0"/>
              </a:spcBef>
              <a:spcAft>
                <a:spcPts val="0"/>
              </a:spcAft>
              <a:buClr>
                <a:schemeClr val="dk1"/>
              </a:buClr>
              <a:buSzPts val="1100"/>
              <a:buFont typeface="Arial"/>
              <a:buNone/>
            </a:pPr>
            <a:r>
              <a:rPr lang="en-US"/>
              <a:t>Motor </a:t>
            </a:r>
            <a:r>
              <a:rPr lang="en-US"/>
              <a:t>Assembly &amp; Imager Integration</a:t>
            </a:r>
            <a:endParaRPr/>
          </a:p>
          <a:p>
            <a:pPr indent="0" lvl="0" marL="0" rtl="0" algn="ctr">
              <a:lnSpc>
                <a:spcPct val="115000"/>
              </a:lnSpc>
              <a:spcBef>
                <a:spcPts val="0"/>
              </a:spcBef>
              <a:spcAft>
                <a:spcPts val="0"/>
              </a:spcAft>
              <a:buClr>
                <a:schemeClr val="dk1"/>
              </a:buClr>
              <a:buSzPts val="1100"/>
              <a:buFont typeface="Arial"/>
              <a:buNone/>
            </a:pPr>
            <a:r>
              <a:rPr lang="en-US" sz="1720"/>
              <a:t>Alonna Too-Chiobi</a:t>
            </a:r>
            <a:endParaRPr sz="2980"/>
          </a:p>
          <a:p>
            <a:pPr indent="0" lvl="0" marL="0" rtl="0" algn="ctr">
              <a:lnSpc>
                <a:spcPct val="115000"/>
              </a:lnSpc>
              <a:spcBef>
                <a:spcPts val="0"/>
              </a:spcBef>
              <a:spcAft>
                <a:spcPts val="0"/>
              </a:spcAft>
              <a:buClr>
                <a:schemeClr val="dk1"/>
              </a:buClr>
              <a:buSzPts val="990"/>
              <a:buFont typeface="Arial"/>
              <a:buNone/>
            </a:pPr>
            <a:r>
              <a:t/>
            </a:r>
            <a:endParaRPr/>
          </a:p>
        </p:txBody>
      </p:sp>
      <p:pic>
        <p:nvPicPr>
          <p:cNvPr id="112" name="Google Shape;112;g16771d7c96e_0_165"/>
          <p:cNvPicPr preferRelativeResize="0"/>
          <p:nvPr/>
        </p:nvPicPr>
        <p:blipFill>
          <a:blip r:embed="rId3">
            <a:alphaModFix/>
          </a:blip>
          <a:stretch>
            <a:fillRect/>
          </a:stretch>
        </p:blipFill>
        <p:spPr>
          <a:xfrm>
            <a:off x="6208079" y="2507500"/>
            <a:ext cx="2405971" cy="1843000"/>
          </a:xfrm>
          <a:prstGeom prst="rect">
            <a:avLst/>
          </a:prstGeom>
          <a:noFill/>
          <a:ln>
            <a:noFill/>
          </a:ln>
        </p:spPr>
      </p:pic>
      <p:pic>
        <p:nvPicPr>
          <p:cNvPr id="113" name="Google Shape;113;g16771d7c96e_0_165"/>
          <p:cNvPicPr preferRelativeResize="0"/>
          <p:nvPr/>
        </p:nvPicPr>
        <p:blipFill>
          <a:blip r:embed="rId4">
            <a:alphaModFix/>
          </a:blip>
          <a:stretch>
            <a:fillRect/>
          </a:stretch>
        </p:blipFill>
        <p:spPr>
          <a:xfrm>
            <a:off x="384450" y="2469787"/>
            <a:ext cx="2306724" cy="1918425"/>
          </a:xfrm>
          <a:prstGeom prst="rect">
            <a:avLst/>
          </a:prstGeom>
          <a:noFill/>
          <a:ln>
            <a:noFill/>
          </a:ln>
        </p:spPr>
      </p:pic>
      <p:pic>
        <p:nvPicPr>
          <p:cNvPr id="114" name="Google Shape;114;g16771d7c96e_0_165"/>
          <p:cNvPicPr preferRelativeResize="0"/>
          <p:nvPr/>
        </p:nvPicPr>
        <p:blipFill>
          <a:blip r:embed="rId5">
            <a:alphaModFix/>
          </a:blip>
          <a:stretch>
            <a:fillRect/>
          </a:stretch>
        </p:blipFill>
        <p:spPr>
          <a:xfrm>
            <a:off x="3433486" y="2507500"/>
            <a:ext cx="2131526" cy="1842999"/>
          </a:xfrm>
          <a:prstGeom prst="rect">
            <a:avLst/>
          </a:prstGeom>
          <a:noFill/>
          <a:ln>
            <a:noFill/>
          </a:ln>
        </p:spPr>
      </p:pic>
      <p:sp>
        <p:nvSpPr>
          <p:cNvPr id="115" name="Google Shape;115;g16771d7c96e_0_165"/>
          <p:cNvSpPr txBox="1"/>
          <p:nvPr/>
        </p:nvSpPr>
        <p:spPr>
          <a:xfrm>
            <a:off x="545413" y="4388225"/>
            <a:ext cx="198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Step Count = 0</a:t>
            </a:r>
            <a:endParaRPr b="1"/>
          </a:p>
        </p:txBody>
      </p:sp>
      <p:sp>
        <p:nvSpPr>
          <p:cNvPr id="116" name="Google Shape;116;g16771d7c96e_0_165"/>
          <p:cNvSpPr txBox="1"/>
          <p:nvPr/>
        </p:nvSpPr>
        <p:spPr>
          <a:xfrm>
            <a:off x="5911050" y="43505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chemeClr val="dk1"/>
                </a:solidFill>
              </a:rPr>
              <a:t>Step Count = 2055</a:t>
            </a:r>
            <a:endParaRPr b="1">
              <a:solidFill>
                <a:schemeClr val="dk1"/>
              </a:solidFill>
            </a:endParaRPr>
          </a:p>
        </p:txBody>
      </p:sp>
      <p:sp>
        <p:nvSpPr>
          <p:cNvPr id="117" name="Google Shape;117;g16771d7c96e_0_165"/>
          <p:cNvSpPr txBox="1"/>
          <p:nvPr/>
        </p:nvSpPr>
        <p:spPr>
          <a:xfrm>
            <a:off x="2999250" y="435050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chemeClr val="dk1"/>
                </a:solidFill>
              </a:rPr>
              <a:t>Step Count = 2050 </a:t>
            </a:r>
            <a:endParaRPr b="1">
              <a:solidFill>
                <a:schemeClr val="dk1"/>
              </a:solidFill>
            </a:endParaRPr>
          </a:p>
          <a:p>
            <a:pPr indent="0" lvl="0" marL="0" rtl="0" algn="ctr">
              <a:spcBef>
                <a:spcPts val="0"/>
              </a:spcBef>
              <a:spcAft>
                <a:spcPts val="0"/>
              </a:spcAft>
              <a:buNone/>
            </a:pPr>
            <a:r>
              <a:rPr b="1" lang="en-US">
                <a:solidFill>
                  <a:schemeClr val="dk1"/>
                </a:solidFill>
              </a:rPr>
              <a:t>(out of error threshold) </a:t>
            </a:r>
            <a:endParaRPr b="1">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16771d7c96e_0_182"/>
          <p:cNvSpPr txBox="1"/>
          <p:nvPr>
            <p:ph type="title"/>
          </p:nvPr>
        </p:nvSpPr>
        <p:spPr>
          <a:xfrm>
            <a:off x="384450" y="827152"/>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t/>
            </a:r>
            <a:endParaRPr/>
          </a:p>
          <a:p>
            <a:pPr indent="0" lvl="0" marL="0" rtl="0" algn="ctr">
              <a:lnSpc>
                <a:spcPct val="115000"/>
              </a:lnSpc>
              <a:spcBef>
                <a:spcPts val="0"/>
              </a:spcBef>
              <a:spcAft>
                <a:spcPts val="0"/>
              </a:spcAft>
              <a:buClr>
                <a:schemeClr val="dk1"/>
              </a:buClr>
              <a:buSzPts val="1100"/>
              <a:buFont typeface="Arial"/>
              <a:buNone/>
            </a:pPr>
            <a:r>
              <a:rPr lang="en-US"/>
              <a:t>Motor Assembly</a:t>
            </a:r>
            <a:endParaRPr/>
          </a:p>
          <a:p>
            <a:pPr indent="0" lvl="0" marL="0" rtl="0" algn="ctr">
              <a:lnSpc>
                <a:spcPct val="115000"/>
              </a:lnSpc>
              <a:spcBef>
                <a:spcPts val="0"/>
              </a:spcBef>
              <a:spcAft>
                <a:spcPts val="0"/>
              </a:spcAft>
              <a:buClr>
                <a:schemeClr val="dk1"/>
              </a:buClr>
              <a:buSzPts val="1100"/>
              <a:buFont typeface="Arial"/>
              <a:buNone/>
            </a:pPr>
            <a:r>
              <a:rPr lang="en-US" sz="1720"/>
              <a:t>Alonna Too-Chiobi</a:t>
            </a:r>
            <a:endParaRPr sz="2980"/>
          </a:p>
          <a:p>
            <a:pPr indent="0" lvl="0" marL="0" rtl="0" algn="ctr">
              <a:lnSpc>
                <a:spcPct val="115000"/>
              </a:lnSpc>
              <a:spcBef>
                <a:spcPts val="0"/>
              </a:spcBef>
              <a:spcAft>
                <a:spcPts val="0"/>
              </a:spcAft>
              <a:buClr>
                <a:schemeClr val="dk1"/>
              </a:buClr>
              <a:buSzPts val="990"/>
              <a:buFont typeface="Arial"/>
              <a:buNone/>
            </a:pPr>
            <a:r>
              <a:t/>
            </a:r>
            <a:endParaRPr/>
          </a:p>
        </p:txBody>
      </p:sp>
      <p:pic>
        <p:nvPicPr>
          <p:cNvPr id="123" name="Google Shape;123;g16771d7c96e_0_182"/>
          <p:cNvPicPr preferRelativeResize="0"/>
          <p:nvPr/>
        </p:nvPicPr>
        <p:blipFill>
          <a:blip r:embed="rId3">
            <a:alphaModFix/>
          </a:blip>
          <a:stretch>
            <a:fillRect/>
          </a:stretch>
        </p:blipFill>
        <p:spPr>
          <a:xfrm rot="5400000">
            <a:off x="2770463" y="1198425"/>
            <a:ext cx="3457574" cy="4610099"/>
          </a:xfrm>
          <a:prstGeom prst="rect">
            <a:avLst/>
          </a:prstGeom>
          <a:noFill/>
          <a:ln>
            <a:noFill/>
          </a:ln>
        </p:spPr>
      </p:pic>
      <p:sp>
        <p:nvSpPr>
          <p:cNvPr id="124" name="Google Shape;124;g16771d7c96e_0_182"/>
          <p:cNvSpPr txBox="1"/>
          <p:nvPr/>
        </p:nvSpPr>
        <p:spPr>
          <a:xfrm>
            <a:off x="1933500" y="5590875"/>
            <a:ext cx="5277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Gear Ratio = Teeth of driven gear/Teeth of driver gear = 1.667</a:t>
            </a:r>
            <a:endParaRPr/>
          </a:p>
          <a:p>
            <a:pPr indent="0" lvl="0" marL="0" rtl="0" algn="l">
              <a:spcBef>
                <a:spcPts val="0"/>
              </a:spcBef>
              <a:spcAft>
                <a:spcPts val="0"/>
              </a:spcAft>
              <a:buNone/>
            </a:pPr>
            <a:r>
              <a:rPr lang="en-US"/>
              <a:t>400 steps = 360 degrees for motor shaft </a:t>
            </a:r>
            <a:endParaRPr/>
          </a:p>
          <a:p>
            <a:pPr indent="0" lvl="0" marL="0" rtl="0" algn="l">
              <a:spcBef>
                <a:spcPts val="0"/>
              </a:spcBef>
              <a:spcAft>
                <a:spcPts val="0"/>
              </a:spcAft>
              <a:buNone/>
            </a:pPr>
            <a:r>
              <a:rPr lang="en-US"/>
              <a:t>666.8 steps = 360 degrees for focuser shaft </a:t>
            </a:r>
            <a:endParaRPr/>
          </a:p>
        </p:txBody>
      </p:sp>
      <p:sp>
        <p:nvSpPr>
          <p:cNvPr id="125" name="Google Shape;125;g16771d7c96e_0_182"/>
          <p:cNvSpPr txBox="1"/>
          <p:nvPr/>
        </p:nvSpPr>
        <p:spPr>
          <a:xfrm>
            <a:off x="2194200" y="5190675"/>
            <a:ext cx="461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Figure: Gear assembly</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graphicFrame>
        <p:nvGraphicFramePr>
          <p:cNvPr id="130" name="Google Shape;130;g16771d7c96e_0_71"/>
          <p:cNvGraphicFramePr/>
          <p:nvPr/>
        </p:nvGraphicFramePr>
        <p:xfrm>
          <a:off x="685800" y="1952075"/>
          <a:ext cx="3000000" cy="3000000"/>
        </p:xfrm>
        <a:graphic>
          <a:graphicData uri="http://schemas.openxmlformats.org/drawingml/2006/table">
            <a:tbl>
              <a:tblPr>
                <a:noFill/>
                <a:tableStyleId>{72432E52-FF12-4909-8F17-97237328CD46}</a:tableStyleId>
              </a:tblPr>
              <a:tblGrid>
                <a:gridCol w="3886200"/>
                <a:gridCol w="3886200"/>
              </a:tblGrid>
              <a:tr h="64030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last update                          </a:t>
                      </a:r>
                      <a:r>
                        <a:rPr lang="en-US" sz="1800">
                          <a:solidFill>
                            <a:srgbClr val="FF0000"/>
                          </a:solidFill>
                        </a:rPr>
                        <a:t>14</a:t>
                      </a:r>
                      <a:r>
                        <a:rPr lang="en-US" sz="1800" u="none" cap="none" strike="noStrike">
                          <a:solidFill>
                            <a:srgbClr val="FF0000"/>
                          </a:solidFill>
                        </a:rPr>
                        <a:t>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342900" lvl="0" marL="457200" marR="0" rtl="0" algn="l">
                        <a:spcBef>
                          <a:spcPts val="0"/>
                        </a:spcBef>
                        <a:spcAft>
                          <a:spcPts val="0"/>
                        </a:spcAft>
                        <a:buSzPts val="1800"/>
                        <a:buChar char="●"/>
                      </a:pPr>
                      <a:r>
                        <a:rPr lang="en-US" sz="1800"/>
                        <a:t>Implemented additional counterweight and tested telescope mount balance  </a:t>
                      </a:r>
                      <a:endParaRPr sz="1800"/>
                    </a:p>
                    <a:p>
                      <a:pPr indent="-342900" lvl="0" marL="457200" marR="0" rtl="0" algn="l">
                        <a:spcBef>
                          <a:spcPts val="0"/>
                        </a:spcBef>
                        <a:spcAft>
                          <a:spcPts val="0"/>
                        </a:spcAft>
                        <a:buSzPts val="1800"/>
                        <a:buChar char="●"/>
                      </a:pPr>
                      <a:r>
                        <a:rPr lang="en-US" sz="1800"/>
                        <a:t>Calibrated ISO and shutter </a:t>
                      </a:r>
                      <a:r>
                        <a:rPr lang="en-US" sz="1800"/>
                        <a:t>speed of camera for long exposure star images</a:t>
                      </a:r>
                      <a:endParaRPr sz="1800"/>
                    </a:p>
                    <a:p>
                      <a:pPr indent="-342900" lvl="0" marL="457200" marR="0" rtl="0" algn="l">
                        <a:spcBef>
                          <a:spcPts val="0"/>
                        </a:spcBef>
                        <a:spcAft>
                          <a:spcPts val="0"/>
                        </a:spcAft>
                        <a:buSzPts val="1800"/>
                        <a:buChar char="●"/>
                      </a:pPr>
                      <a:r>
                        <a:rPr lang="en-US" sz="1800"/>
                        <a:t>Integrated Imager and Motor Assembly subsystems gathering images based on step count supplied by stepper motor</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spcBef>
                          <a:spcPts val="0"/>
                        </a:spcBef>
                        <a:spcAft>
                          <a:spcPts val="0"/>
                        </a:spcAft>
                        <a:buSzPts val="1800"/>
                        <a:buChar char="●"/>
                      </a:pPr>
                      <a:r>
                        <a:rPr lang="en-US" sz="1800"/>
                        <a:t>Integrate and validate camera performance when supplied by power subsystem</a:t>
                      </a:r>
                      <a:endParaRPr sz="1800"/>
                    </a:p>
                    <a:p>
                      <a:pPr indent="-342900" lvl="0" marL="457200" marR="0" rtl="0" algn="l">
                        <a:spcBef>
                          <a:spcPts val="0"/>
                        </a:spcBef>
                        <a:spcAft>
                          <a:spcPts val="0"/>
                        </a:spcAft>
                        <a:buSzPts val="1800"/>
                        <a:buChar char="●"/>
                      </a:pPr>
                      <a:r>
                        <a:rPr lang="en-US" sz="1800"/>
                        <a:t>Complete &amp; Integrate GUI with image processing and autofocusing programs</a:t>
                      </a:r>
                      <a:endParaRPr sz="1800"/>
                    </a:p>
                    <a:p>
                      <a:pPr indent="-342900" lvl="0" marL="457200" marR="0" rtl="0" algn="l">
                        <a:spcBef>
                          <a:spcPts val="0"/>
                        </a:spcBef>
                        <a:spcAft>
                          <a:spcPts val="0"/>
                        </a:spcAft>
                        <a:buSzPts val="1800"/>
                        <a:buChar char="●"/>
                      </a:pPr>
                      <a:r>
                        <a:rPr lang="en-US" sz="1800"/>
                        <a:t>Test new eyepieces with higher magnification</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31" name="Google Shape;131;g16771d7c96e_0_71"/>
          <p:cNvSpPr txBox="1"/>
          <p:nvPr/>
        </p:nvSpPr>
        <p:spPr>
          <a:xfrm>
            <a:off x="3571509" y="172219"/>
            <a:ext cx="3805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 name="Google Shape;132;g16771d7c96e_0_71"/>
          <p:cNvSpPr txBox="1"/>
          <p:nvPr/>
        </p:nvSpPr>
        <p:spPr>
          <a:xfrm>
            <a:off x="609600" y="1019002"/>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None/>
            </a:pPr>
            <a:r>
              <a:rPr b="1" lang="en-US" sz="3200">
                <a:solidFill>
                  <a:srgbClr val="000000"/>
                </a:solidFill>
              </a:rPr>
              <a:t>Imager &amp; Mounting Assembly</a:t>
            </a:r>
            <a:endParaRPr b="1" sz="3200">
              <a:solidFill>
                <a:srgbClr val="000000"/>
              </a:solidFill>
            </a:endParaRPr>
          </a:p>
          <a:p>
            <a:pPr indent="0" lvl="0" marL="0" rtl="0" algn="ctr">
              <a:lnSpc>
                <a:spcPct val="115000"/>
              </a:lnSpc>
              <a:spcBef>
                <a:spcPts val="0"/>
              </a:spcBef>
              <a:spcAft>
                <a:spcPts val="0"/>
              </a:spcAft>
              <a:buNone/>
            </a:pPr>
            <a:r>
              <a:rPr b="1" lang="en-US" sz="1720">
                <a:solidFill>
                  <a:srgbClr val="000000"/>
                </a:solidFill>
              </a:rPr>
              <a:t>Joseph Basdeo</a:t>
            </a:r>
            <a:endParaRPr b="1" sz="298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Nowka, Kevin J.</dc:creator>
</cp:coreProperties>
</file>